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8" r:id="rId2"/>
    <p:sldId id="270" r:id="rId3"/>
    <p:sldId id="269" r:id="rId4"/>
    <p:sldId id="271" r:id="rId5"/>
    <p:sldId id="272" r:id="rId6"/>
    <p:sldId id="280" r:id="rId7"/>
    <p:sldId id="260" r:id="rId8"/>
    <p:sldId id="282" r:id="rId9"/>
    <p:sldId id="261" r:id="rId10"/>
    <p:sldId id="281" r:id="rId11"/>
    <p:sldId id="262" r:id="rId12"/>
    <p:sldId id="263" r:id="rId13"/>
    <p:sldId id="283" r:id="rId14"/>
    <p:sldId id="284" r:id="rId15"/>
    <p:sldId id="264" r:id="rId16"/>
    <p:sldId id="265" r:id="rId17"/>
    <p:sldId id="286" r:id="rId18"/>
    <p:sldId id="292" r:id="rId19"/>
    <p:sldId id="287" r:id="rId20"/>
    <p:sldId id="293" r:id="rId21"/>
    <p:sldId id="288" r:id="rId22"/>
    <p:sldId id="294" r:id="rId23"/>
    <p:sldId id="289" r:id="rId24"/>
    <p:sldId id="295" r:id="rId25"/>
    <p:sldId id="290" r:id="rId26"/>
    <p:sldId id="297" r:id="rId27"/>
    <p:sldId id="296" r:id="rId28"/>
    <p:sldId id="29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ges turning" id="{FE4D7461-50E5-403E-A675-16DCFF8708BC}">
          <p14:sldIdLst>
            <p14:sldId id="268"/>
            <p14:sldId id="270"/>
            <p14:sldId id="269"/>
            <p14:sldId id="271"/>
            <p14:sldId id="272"/>
          </p14:sldIdLst>
        </p14:section>
        <p14:section name="Page de Zoom" id="{AABEB0FD-87EB-4953-B4BD-6D8D89EC7BB1}">
          <p14:sldIdLst>
            <p14:sldId id="280"/>
            <p14:sldId id="260"/>
          </p14:sldIdLst>
        </p14:section>
        <p14:section name="Partie 1" id="{40A0BA3D-3FC4-4B52-A773-EADC354AD0A6}">
          <p14:sldIdLst>
            <p14:sldId id="282"/>
            <p14:sldId id="261"/>
            <p14:sldId id="281"/>
          </p14:sldIdLst>
        </p14:section>
        <p14:section name="Partie 2" id="{BA93FDB5-3C22-4E48-AF45-429461E55006}">
          <p14:sldIdLst>
            <p14:sldId id="262"/>
            <p14:sldId id="263"/>
            <p14:sldId id="283"/>
            <p14:sldId id="284"/>
          </p14:sldIdLst>
        </p14:section>
        <p14:section name="Partie 3" id="{9AD5751A-83D2-45CF-AC51-2F7A3B5F99E7}">
          <p14:sldIdLst>
            <p14:sldId id="264"/>
            <p14:sldId id="265"/>
            <p14:sldId id="286"/>
            <p14:sldId id="292"/>
            <p14:sldId id="287"/>
            <p14:sldId id="293"/>
            <p14:sldId id="288"/>
            <p14:sldId id="294"/>
            <p14:sldId id="289"/>
            <p14:sldId id="295"/>
            <p14:sldId id="290"/>
            <p14:sldId id="297"/>
            <p14:sldId id="296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643" autoAdjust="0"/>
  </p:normalViewPr>
  <p:slideViewPr>
    <p:cSldViewPr snapToGrid="0" showGuides="1">
      <p:cViewPr varScale="1">
        <p:scale>
          <a:sx n="70" d="100"/>
          <a:sy n="70" d="100"/>
        </p:scale>
        <p:origin x="10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9A0AE-8D39-4269-B2FB-EF6D86F03CD1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564D6-D911-4344-956B-5E95A48DA0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589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but de ce mémoire est de déterminer s’il y a des tendances et des contraintes spécifiques à la traduction des mots-valises, et si l’intelligence artificielle est capable de faire le même travail de traduction qu’un être humain en ce qui concerne les noms Pokémon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0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DEFC3-18DD-F985-8045-A851F8A30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7567359-D699-F710-0C4D-8FA502B063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EC9D259-3CD2-15C0-0D69-93EF2187A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trop simple</a:t>
            </a:r>
          </a:p>
          <a:p>
            <a:r>
              <a:rPr lang="fr-FR" dirty="0"/>
              <a:t>- </a:t>
            </a:r>
            <a:r>
              <a:rPr lang="fr-FR" dirty="0" err="1"/>
              <a:t>Moonish</a:t>
            </a:r>
            <a:r>
              <a:rPr lang="fr-FR" dirty="0"/>
              <a:t> &gt; … &gt; </a:t>
            </a:r>
            <a:r>
              <a:rPr lang="fr-FR" dirty="0" err="1"/>
              <a:t>Heifish</a:t>
            </a:r>
            <a:r>
              <a:rPr lang="fr-FR" dirty="0"/>
              <a:t>, traduction par un nom composé</a:t>
            </a:r>
          </a:p>
          <a:p>
            <a:endParaRPr lang="fr-FR" dirty="0"/>
          </a:p>
          <a:p>
            <a:r>
              <a:rPr lang="fr-FR" dirty="0"/>
              <a:t>Conclusion : peu performant pour ce genre de traduction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0782E15-044F-E94E-7681-B0F0D50282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706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traduit 5 fois plus que Deep-L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6166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Phabranch</a:t>
            </a:r>
            <a:r>
              <a:rPr lang="fr-FR" dirty="0"/>
              <a:t> + </a:t>
            </a:r>
            <a:r>
              <a:rPr lang="fr-FR" dirty="0" err="1"/>
              <a:t>Tochophany</a:t>
            </a:r>
            <a:r>
              <a:rPr lang="fr-FR" dirty="0"/>
              <a:t> &gt; même traductions que Deep-L</a:t>
            </a:r>
          </a:p>
          <a:p>
            <a:endParaRPr lang="fr-FR" dirty="0"/>
          </a:p>
          <a:p>
            <a:r>
              <a:rPr lang="fr-FR" dirty="0"/>
              <a:t>- a compris que c’est des noms Pokémon ?</a:t>
            </a:r>
          </a:p>
          <a:p>
            <a:r>
              <a:rPr lang="fr-FR" dirty="0"/>
              <a:t>- trad par un nom anglais, changement de sens</a:t>
            </a:r>
          </a:p>
          <a:p>
            <a:r>
              <a:rPr lang="fr-FR" dirty="0"/>
              <a:t>- l’IA semble analyser mieux les noms anglais, trad littérale</a:t>
            </a:r>
          </a:p>
          <a:p>
            <a:r>
              <a:rPr lang="fr-FR" dirty="0"/>
              <a:t>- ajout d’un sens + anglais gardé</a:t>
            </a:r>
          </a:p>
          <a:p>
            <a:r>
              <a:rPr lang="fr-FR" dirty="0"/>
              <a:t>- mauvaise orthographe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471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Changement de trad par rapport à la 1</a:t>
            </a:r>
            <a:r>
              <a:rPr lang="fr-FR" baseline="30000" dirty="0"/>
              <a:t>ère</a:t>
            </a:r>
            <a:r>
              <a:rPr lang="fr-FR" dirty="0"/>
              <a:t> requête.</a:t>
            </a:r>
          </a:p>
          <a:p>
            <a:r>
              <a:rPr lang="fr-FR" dirty="0"/>
              <a:t>- sonne mieux</a:t>
            </a:r>
          </a:p>
          <a:p>
            <a:r>
              <a:rPr lang="fr-FR" dirty="0"/>
              <a:t>- a plus traduit parfois (</a:t>
            </a:r>
            <a:r>
              <a:rPr lang="fr-FR" dirty="0" err="1"/>
              <a:t>Twigatodea</a:t>
            </a:r>
            <a:r>
              <a:rPr lang="fr-FR" dirty="0"/>
              <a:t>)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Mais points négatifs (tableau de droite)</a:t>
            </a:r>
          </a:p>
          <a:p>
            <a:r>
              <a:rPr lang="fr-FR" dirty="0"/>
              <a:t>- terme anglais gardé</a:t>
            </a:r>
          </a:p>
          <a:p>
            <a:r>
              <a:rPr lang="fr-FR" dirty="0"/>
              <a:t>- majuscule injustifiée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024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Toujours le même stade d’informations données, mais ici je lui demande la composition des noms anglais &gt; outil qui peut être utile pour les mots qui nous échappent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835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AF05-6996-8E87-E439-4047DC72A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836FB4D-A68F-8A24-7B98-2E499A73B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1F56D89-B9A9-4101-8B79-19136AD9E4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Agency FB" panose="020B0503020202020204" pitchFamily="34" charset="0"/>
              </a:rPr>
              <a:t>- </a:t>
            </a:r>
            <a:r>
              <a:rPr lang="fr-FR" sz="1200" dirty="0" err="1">
                <a:latin typeface="Agency FB" panose="020B0503020202020204" pitchFamily="34" charset="0"/>
              </a:rPr>
              <a:t>Heifer</a:t>
            </a:r>
            <a:r>
              <a:rPr lang="fr-FR" sz="1200" dirty="0">
                <a:latin typeface="Agency FB" panose="020B0503020202020204" pitchFamily="34" charset="0"/>
              </a:rPr>
              <a:t> = génisse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>
                <a:latin typeface="Agency FB" panose="020B0503020202020204" pitchFamily="34" charset="0"/>
              </a:rPr>
              <a:t>- </a:t>
            </a:r>
            <a:r>
              <a:rPr lang="fr-FR" sz="1200" dirty="0" err="1">
                <a:latin typeface="Agency FB" panose="020B0503020202020204" pitchFamily="34" charset="0"/>
              </a:rPr>
              <a:t>Howndawg</a:t>
            </a:r>
            <a:r>
              <a:rPr lang="fr-FR" sz="1200" dirty="0">
                <a:latin typeface="Agency FB" panose="020B0503020202020204" pitchFamily="34" charset="0"/>
              </a:rPr>
              <a:t> = </a:t>
            </a:r>
            <a:r>
              <a:rPr lang="fr-FR" sz="1200" dirty="0" err="1">
                <a:latin typeface="Agency FB" panose="020B0503020202020204" pitchFamily="34" charset="0"/>
              </a:rPr>
              <a:t>hound</a:t>
            </a:r>
            <a:r>
              <a:rPr lang="fr-FR" sz="1200" dirty="0">
                <a:latin typeface="Agency FB" panose="020B0503020202020204" pitchFamily="34" charset="0"/>
              </a:rPr>
              <a:t> + </a:t>
            </a:r>
            <a:r>
              <a:rPr lang="fr-FR" sz="1200" dirty="0" err="1">
                <a:latin typeface="Agency FB" panose="020B0503020202020204" pitchFamily="34" charset="0"/>
              </a:rPr>
              <a:t>dawg</a:t>
            </a:r>
            <a:r>
              <a:rPr lang="fr-FR" sz="1200" dirty="0">
                <a:latin typeface="Agency FB" panose="020B0503020202020204" pitchFamily="34" charset="0"/>
              </a:rPr>
              <a:t> &gt; </a:t>
            </a:r>
            <a:r>
              <a:rPr lang="fr-FR" sz="1200" dirty="0" err="1">
                <a:latin typeface="Agency FB" panose="020B0503020202020204" pitchFamily="34" charset="0"/>
              </a:rPr>
              <a:t>howl</a:t>
            </a:r>
            <a:r>
              <a:rPr lang="fr-FR" sz="1200" dirty="0">
                <a:latin typeface="Agency FB" panose="020B0503020202020204" pitchFamily="34" charset="0"/>
              </a:rPr>
              <a:t> + </a:t>
            </a:r>
            <a:r>
              <a:rPr lang="fr-FR" sz="1200" dirty="0" err="1">
                <a:latin typeface="Agency FB" panose="020B0503020202020204" pitchFamily="34" charset="0"/>
              </a:rPr>
              <a:t>hound</a:t>
            </a:r>
            <a:r>
              <a:rPr lang="fr-FR" sz="1200" dirty="0">
                <a:latin typeface="Agency FB" panose="020B0503020202020204" pitchFamily="34" charset="0"/>
              </a:rPr>
              <a:t> + </a:t>
            </a:r>
            <a:r>
              <a:rPr lang="fr-FR" sz="1200" dirty="0" err="1">
                <a:latin typeface="Agency FB" panose="020B0503020202020204" pitchFamily="34" charset="0"/>
              </a:rPr>
              <a:t>dawg</a:t>
            </a:r>
            <a:endParaRPr lang="fr-FR" sz="1200" dirty="0">
              <a:latin typeface="Agency FB" panose="020B05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peut-être pitaya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composition justifiable mais erronée en sachant plus précisément à quoi ressemble le Pokémon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6A58BC-214C-98E4-D4B1-DD340B4948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385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</a:t>
            </a:r>
            <a:r>
              <a:rPr lang="fr-FR" dirty="0" err="1"/>
              <a:t>Geckolave</a:t>
            </a:r>
            <a:r>
              <a:rPr lang="fr-FR" dirty="0"/>
              <a:t> et </a:t>
            </a:r>
            <a:r>
              <a:rPr lang="fr-FR" dirty="0" err="1"/>
              <a:t>Iguamarin</a:t>
            </a:r>
            <a:r>
              <a:rPr lang="fr-FR" dirty="0"/>
              <a:t> sonnent bien</a:t>
            </a:r>
          </a:p>
          <a:p>
            <a:r>
              <a:rPr lang="fr-FR" dirty="0"/>
              <a:t>- trop éloigné</a:t>
            </a:r>
          </a:p>
          <a:p>
            <a:r>
              <a:rPr lang="fr-FR" dirty="0"/>
              <a:t>- l’une des solutions que j’avais proposé</a:t>
            </a:r>
          </a:p>
          <a:p>
            <a:r>
              <a:rPr lang="fr-FR" dirty="0"/>
              <a:t>- proche de ma traduction, mais 1 syllabe en trop</a:t>
            </a:r>
          </a:p>
          <a:p>
            <a:r>
              <a:rPr lang="fr-FR" dirty="0"/>
              <a:t>- perdu l’idée important de pluie</a:t>
            </a:r>
          </a:p>
          <a:p>
            <a:r>
              <a:rPr lang="fr-FR" dirty="0"/>
              <a:t>- trop proche de l’anglais, pas de sens en FR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2748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perdu le fil de la discussion, j’ai dû lui rappeler les noms sources (il créait de nouveaux noms)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4174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E41AD9-52E8-1393-A05D-06F6358D5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4A0B7C-905C-5B3C-E0B8-849148051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CA72360-D248-25AF-0405-440C4D356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- Nouvelle composition moins bien que la Requête 3 : </a:t>
            </a:r>
            <a:r>
              <a:rPr lang="en-US" sz="1200" dirty="0" err="1">
                <a:latin typeface="Agency FB" panose="020B0503020202020204" pitchFamily="34" charset="0"/>
              </a:rPr>
              <a:t>Stenocactus</a:t>
            </a:r>
            <a:r>
              <a:rPr lang="en-US" sz="1200" dirty="0">
                <a:latin typeface="Agency FB" panose="020B0503020202020204" pitchFamily="34" charset="0"/>
              </a:rPr>
              <a:t> (a type of cactus) + Triceratops</a:t>
            </a:r>
            <a:endParaRPr lang="fr-FR" sz="1200" dirty="0">
              <a:latin typeface="Agency FB" panose="020B0503020202020204" pitchFamily="34" charset="0"/>
            </a:endParaRPr>
          </a:p>
          <a:p>
            <a:r>
              <a:rPr lang="fr-FR" dirty="0"/>
              <a:t>- m’a appris un nouveau sens qui justifie mieux mon découpage</a:t>
            </a:r>
          </a:p>
          <a:p>
            <a:r>
              <a:rPr lang="fr-FR" dirty="0"/>
              <a:t>- je lui avais donné le nom dans mes explications, mais n’a pas compris</a:t>
            </a:r>
          </a:p>
          <a:p>
            <a:r>
              <a:rPr lang="fr-FR" dirty="0"/>
              <a:t>- nos deux découpages se complètent</a:t>
            </a:r>
          </a:p>
          <a:p>
            <a:r>
              <a:rPr lang="fr-FR" dirty="0"/>
              <a:t>- m’a aidé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ADC9BB-5572-27F3-DBEF-62CED71609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885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EDF2D-F42D-86F4-89F0-11634B740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90CFA2A-432B-C9B0-BC31-C50FF68C52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8C32FD-4181-B703-774F-C83BFEAAE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85D9A2-C7F8-89E0-A6D0-9F95FEF89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023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I) détermination d’une classification : 6 stratégies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217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506E5-051D-6A60-7D31-9F9405908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67C772B-CDDA-E98F-63E0-D148927FD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4C5FA78-9096-95D8-9F4B-CC028A29D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443BA9-ABC8-9C88-A3BE-15953269E0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2625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Julien </a:t>
            </a:r>
            <a:r>
              <a:rPr lang="fr-FR" dirty="0" err="1"/>
              <a:t>Bardakoff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II) analyse approfondie sous 22 aspects </a:t>
            </a:r>
            <a:r>
              <a:rPr lang="fr-FR" b="1" dirty="0"/>
              <a:t>Montrer le tableau dans le mémoire papier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Détermination de critères récurrents (réalité physique, racine commune, idée de progression, nombre de lettres) + contraintes (lien dans la famille, limite de caractères, légal)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289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III) traduction puis requêtes IA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91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101 Fakemon de Joshua Dunlop, autant de noms à traduire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295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297 noms formés, puis il a fallu opérer à un choix :</a:t>
            </a:r>
          </a:p>
          <a:p>
            <a:r>
              <a:rPr lang="fr-FR" dirty="0"/>
              <a:t>- objectif : 	contraintes</a:t>
            </a:r>
          </a:p>
          <a:p>
            <a:r>
              <a:rPr lang="fr-FR" dirty="0"/>
              <a:t>	critères à essayer de respecter</a:t>
            </a:r>
          </a:p>
          <a:p>
            <a:r>
              <a:rPr lang="fr-FR" dirty="0"/>
              <a:t>- subjectif : comment ça sonne à l’oreille, facilité à dire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9208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un exemple : quelques-unes de mes traductions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1901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Traduction Automatique / Machine Translation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7717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05D7C-FFA8-7327-D960-F4CEA6D21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B2CA6D3-3E64-4ED8-D036-64CD53BB2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81AA062-C221-3194-72EE-0607D831C5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- Peu original</a:t>
            </a:r>
          </a:p>
          <a:p>
            <a:r>
              <a:rPr lang="fr-FR" dirty="0"/>
              <a:t>- ne signifie rien en français</a:t>
            </a:r>
          </a:p>
          <a:p>
            <a:r>
              <a:rPr lang="fr-FR" dirty="0"/>
              <a:t>- contresens</a:t>
            </a:r>
          </a:p>
          <a:p>
            <a:r>
              <a:rPr lang="fr-FR" dirty="0"/>
              <a:t>- surprenant</a:t>
            </a:r>
          </a:p>
          <a:p>
            <a:r>
              <a:rPr lang="fr-FR" dirty="0"/>
              <a:t>- perte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0121C52-DDDB-3A5A-0A5D-FF40F14BA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8564D6-D911-4344-956B-5E95A48DA02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43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E4D4B1-3A45-B1BF-7FC4-3EACC7E13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4691DF1-D94B-3260-78F7-45A222276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5BD3EF-C78B-AC0F-5FB0-67F5D353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3D867B-F2DC-C8D9-21D8-AD109598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DCA6AF-ED78-A380-A410-FE5AFE351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04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562B3F-D881-E19C-41FA-B4F25C87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10080B4-7242-F3CB-69CF-4F9FD68F6C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956C77-9C23-C95F-CD45-A9C28A945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CBEB39-31DA-3011-D641-016974AC1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1B0CC9-0A88-78D1-AB78-C5FA87BA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90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5C9EEE8-075B-027A-D0DD-ACDCDBF208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EB82F1-A7E5-B333-FE20-0BBA1FCC95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964080-1A7D-BC59-B318-E03030B1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BFD811-FA47-2DDD-323F-222D15C2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BF35105-CFDA-391B-A638-5B608FBD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3428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832C2E-1FBD-EC59-3AD5-DAB04071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C03930-3497-5121-BC5A-1F031F4EA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312F5E-20D3-5326-8FA3-7A8013DE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965304-4522-1801-7BE1-6A843C4F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152C731-B00C-AE9F-6F08-525AC77C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56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405ACD-0FD1-E248-E81E-32C46FF3A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35E68A-9D98-BDE8-2DE0-01E65E1A3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0528D0C-8641-3975-E525-314351B7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65C7C2-3E57-507E-04CA-8AFF9DDC4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AE3CF5-3F2C-C4DC-9712-27274268C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58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B17F04-9622-740E-CE5F-1C7F3938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4558BC-08A6-2949-5256-76D495517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A560F65-BE74-84ED-2BFF-9E6BCFEF5E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C812D5-E419-D5C0-9B54-63222CA0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753E975-9074-CEF8-A66E-782DC008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0C55B70-9499-E11E-7D28-0B1EA3C94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33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54A2B0-D58E-8B08-BC2D-70EB2FA2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C3AB31-8D5D-B12C-F755-D2EA2DAC9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E59E1E-924A-2EFC-4B24-A0C2B6D21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6AD3E72-3E28-2252-5AD1-AE25A0D37B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6332798-C88C-6ADE-3851-ADBA3C2C2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60CC973-FD7C-A4D5-5CDA-FBACCDACC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B14951B-70C3-78B5-4C6E-5A4E00D26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D94E4A5-74F7-A058-910F-01344DBE4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24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9E0A70-5760-B1CD-D4E0-C615E524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8D7D446-73AD-7EC7-4C5D-A2E01605C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C17F3DC-3130-0436-7F6C-3DEEE970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5B2D1F-955E-A44B-452A-361CEAAD3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67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4D24CF9-E646-642F-1153-B481B9240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36C331F-E35E-0F46-60AA-A4C969375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66F5CDC-8E39-AA50-8747-94AB31A48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0511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00EDA-429A-90A7-2E10-E5E756BB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7B317E-000E-2F64-BE9F-0A30FCEB6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973FA34-DB5E-62A5-9CE3-F25E4AE5B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80EA56-D1AB-249A-0B5A-5837C2EB4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21D5EF-3D75-72CD-B26D-603F25E43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2B3193-83BA-0E99-E0F9-8EFC0C37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282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AAFC3-6FCB-11A7-0B84-256D35DC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3D81C48-CCE4-49E0-985A-8126F52056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573143-6944-68BD-0AE1-FA2448475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E14035A-9E49-ECF2-0C4C-26B68EDB0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2774E2-6581-35E2-B549-DABD4D39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81E01F-C975-8C21-B20E-618AD021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219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7E70777-A4DA-479E-6DDE-4B0F132C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F5AA711-F903-5BF3-AB5C-58522506E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6F4001-3E78-D374-5020-9544920FE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600AA-E443-4C06-9954-0E2F4EF6CC44}" type="datetimeFigureOut">
              <a:rPr lang="fr-FR" smtClean="0"/>
              <a:t>08/03/2024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536F7FE-45D0-8555-1380-73EFB177E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F8BD4E-4087-CAC5-8322-A8124BE2CC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0186A0-7D9B-4C98-8A27-C038E06BF3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516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userDrawn="1">
          <p15:clr>
            <a:srgbClr val="F26B43"/>
          </p15:clr>
        </p15:guide>
        <p15:guide id="5" orient="horz" pos="4320" userDrawn="1">
          <p15:clr>
            <a:srgbClr val="F26B43"/>
          </p15:clr>
        </p15:guide>
        <p15:guide id="6" orient="horz" pos="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svg"/><Relationship Id="rId9" Type="http://schemas.openxmlformats.org/officeDocument/2006/relationships/image" Target="../media/image28.png"/><Relationship Id="rId1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11.xml"/><Relationship Id="rId7" Type="http://schemas.openxmlformats.org/officeDocument/2006/relationships/image" Target="../media/image1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11" Type="http://schemas.openxmlformats.org/officeDocument/2006/relationships/image" Target="../media/image11.png"/><Relationship Id="rId5" Type="http://schemas.openxmlformats.org/officeDocument/2006/relationships/image" Target="../media/image9.png"/><Relationship Id="rId10" Type="http://schemas.openxmlformats.org/officeDocument/2006/relationships/slide" Target="slide8.xm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CBB76256-47B7-3839-19D8-92D48B6763D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434839"/>
            <a:ext cx="1859280" cy="18592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01ED5B-8247-12F3-EFB1-887748B5BA77}"/>
              </a:ext>
            </a:extLst>
          </p:cNvPr>
          <p:cNvSpPr/>
          <p:nvPr/>
        </p:nvSpPr>
        <p:spPr>
          <a:xfrm>
            <a:off x="6096000" y="0"/>
            <a:ext cx="6096000" cy="7580459"/>
          </a:xfrm>
          <a:prstGeom prst="rect">
            <a:avLst/>
          </a:prstGeom>
          <a:gradFill flip="none" rotWithShape="1">
            <a:gsLst>
              <a:gs pos="27000">
                <a:schemeClr val="accent1">
                  <a:lumMod val="100000"/>
                  <a:alpha val="90000"/>
                </a:schemeClr>
              </a:gs>
              <a:gs pos="74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FE08DF-79B5-9E6C-904D-0F0E431E1E74}"/>
              </a:ext>
            </a:extLst>
          </p:cNvPr>
          <p:cNvSpPr/>
          <p:nvPr/>
        </p:nvSpPr>
        <p:spPr>
          <a:xfrm>
            <a:off x="0" y="-106680"/>
            <a:ext cx="6096000" cy="7071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AB50134-8FD6-A68F-00AF-D05FCC916C87}"/>
              </a:ext>
            </a:extLst>
          </p:cNvPr>
          <p:cNvSpPr txBox="1"/>
          <p:nvPr/>
        </p:nvSpPr>
        <p:spPr>
          <a:xfrm>
            <a:off x="6888480" y="921051"/>
            <a:ext cx="4511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u="sng" spc="600" dirty="0">
                <a:latin typeface="+mj-lt"/>
              </a:rPr>
              <a:t>Mémoire M1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0621E60-581A-1FE0-22CB-6351B8A5E9B1}"/>
              </a:ext>
            </a:extLst>
          </p:cNvPr>
          <p:cNvSpPr txBox="1"/>
          <p:nvPr/>
        </p:nvSpPr>
        <p:spPr>
          <a:xfrm>
            <a:off x="6621780" y="2148289"/>
            <a:ext cx="50444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i="0" spc="600" dirty="0">
                <a:effectLst/>
              </a:rPr>
              <a:t>La traduction des mots-valises appliquée aux noms Pokémon</a:t>
            </a:r>
            <a:endParaRPr lang="fr-FR" sz="3200" spc="600" dirty="0"/>
          </a:p>
        </p:txBody>
      </p:sp>
      <p:sp>
        <p:nvSpPr>
          <p:cNvPr id="6" name="Cadre 5">
            <a:extLst>
              <a:ext uri="{FF2B5EF4-FFF2-40B4-BE49-F238E27FC236}">
                <a16:creationId xmlns:a16="http://schemas.microsoft.com/office/drawing/2014/main" id="{3FBE2FAA-BDDE-F20B-D98C-ECF9B75BA023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frame">
            <a:avLst>
              <a:gd name="adj1" fmla="val 325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A4A48E-2537-F187-BD9B-E4B3B33129CE}"/>
              </a:ext>
            </a:extLst>
          </p:cNvPr>
          <p:cNvSpPr/>
          <p:nvPr/>
        </p:nvSpPr>
        <p:spPr>
          <a:xfrm flipH="1">
            <a:off x="6004561" y="-106680"/>
            <a:ext cx="1173480" cy="7284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1034EEB-AAC9-158F-4876-7C91F5C34D7F}"/>
              </a:ext>
            </a:extLst>
          </p:cNvPr>
          <p:cNvSpPr txBox="1"/>
          <p:nvPr/>
        </p:nvSpPr>
        <p:spPr>
          <a:xfrm>
            <a:off x="9808030" y="6000727"/>
            <a:ext cx="219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accent2"/>
                </a:solidFill>
                <a:latin typeface="Agency FB" panose="020B0503020202020204" pitchFamily="34" charset="0"/>
              </a:rPr>
              <a:t>Juliette Le Berrigot</a:t>
            </a:r>
          </a:p>
          <a:p>
            <a:pPr algn="r"/>
            <a:r>
              <a:rPr lang="fr-FR" dirty="0">
                <a:solidFill>
                  <a:schemeClr val="accent2"/>
                </a:solidFill>
                <a:latin typeface="Agency FB" panose="020B0503020202020204" pitchFamily="34" charset="0"/>
              </a:rPr>
              <a:t>M2 Traduction/Rédaction </a:t>
            </a:r>
          </a:p>
        </p:txBody>
      </p:sp>
    </p:spTree>
    <p:extLst>
      <p:ext uri="{BB962C8B-B14F-4D97-AF65-F5344CB8AC3E}">
        <p14:creationId xmlns:p14="http://schemas.microsoft.com/office/powerpoint/2010/main" val="3705965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3F04016-7FDD-C66C-4232-86CBB08EE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8" y="1462087"/>
            <a:ext cx="3933825" cy="3933825"/>
          </a:xfrm>
          <a:prstGeom prst="rect">
            <a:avLst/>
          </a:prstGeom>
        </p:spPr>
      </p:pic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D75F91A-1D33-8774-D442-58DB54967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728448"/>
              </p:ext>
            </p:extLst>
          </p:nvPr>
        </p:nvGraphicFramePr>
        <p:xfrm>
          <a:off x="4938712" y="2074331"/>
          <a:ext cx="6796606" cy="270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5345">
                  <a:extLst>
                    <a:ext uri="{9D8B030D-6E8A-4147-A177-3AD203B41FA5}">
                      <a16:colId xmlns:a16="http://schemas.microsoft.com/office/drawing/2014/main" val="3897552803"/>
                    </a:ext>
                  </a:extLst>
                </a:gridCol>
                <a:gridCol w="1817914">
                  <a:extLst>
                    <a:ext uri="{9D8B030D-6E8A-4147-A177-3AD203B41FA5}">
                      <a16:colId xmlns:a16="http://schemas.microsoft.com/office/drawing/2014/main" val="2138214091"/>
                    </a:ext>
                  </a:extLst>
                </a:gridCol>
                <a:gridCol w="2493347">
                  <a:extLst>
                    <a:ext uri="{9D8B030D-6E8A-4147-A177-3AD203B41FA5}">
                      <a16:colId xmlns:a16="http://schemas.microsoft.com/office/drawing/2014/main" val="1171388172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fr-FR" sz="1400" spc="300" dirty="0">
                          <a:solidFill>
                            <a:schemeClr val="accent3"/>
                          </a:solidFill>
                        </a:rPr>
                        <a:t>Nom source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spc="300" dirty="0">
                          <a:solidFill>
                            <a:schemeClr val="accent3"/>
                          </a:solidFill>
                        </a:rPr>
                        <a:t>Traductions proposées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spc="300" dirty="0">
                          <a:solidFill>
                            <a:schemeClr val="accent3"/>
                          </a:solidFill>
                        </a:rPr>
                        <a:t>Traduction retenue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620758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Agency FB" panose="020B0503020202020204" pitchFamily="34" charset="0"/>
                        </a:rPr>
                        <a:t>Floratops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Agency FB" panose="020B0503020202020204" pitchFamily="34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dirty="0" err="1">
                          <a:latin typeface="Agency FB" panose="020B0503020202020204" pitchFamily="34" charset="0"/>
                        </a:rPr>
                        <a:t>Lilipops</a:t>
                      </a:r>
                      <a:endParaRPr lang="fr-FR" sz="3200" dirty="0">
                        <a:latin typeface="Agency FB" panose="020B0503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1677324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Agency FB" panose="020B0503020202020204" pitchFamily="34" charset="0"/>
                        </a:rPr>
                        <a:t>Calicotops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Agency FB" panose="020B0503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dirty="0" err="1">
                          <a:latin typeface="Agency FB" panose="020B0503020202020204" pitchFamily="34" charset="0"/>
                        </a:rPr>
                        <a:t>Cactosaurus</a:t>
                      </a:r>
                      <a:endParaRPr lang="fr-FR" sz="3200" dirty="0">
                        <a:latin typeface="Agency FB" panose="020B0503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8311191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Agency FB" panose="020B0503020202020204" pitchFamily="34" charset="0"/>
                        </a:rPr>
                        <a:t>Stenocactops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dirty="0">
                          <a:latin typeface="Agency FB" panose="020B0503020202020204" pitchFamily="34" charset="0"/>
                        </a:rPr>
                        <a:t>10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3200" dirty="0" err="1">
                          <a:latin typeface="Agency FB" panose="020B0503020202020204" pitchFamily="34" charset="0"/>
                        </a:rPr>
                        <a:t>Pachargosaur</a:t>
                      </a:r>
                      <a:endParaRPr lang="fr-FR" sz="3200" dirty="0">
                        <a:latin typeface="Agency FB" panose="020B0503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379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38344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C0066D-CD84-C3E2-B62B-0C513A31A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que 14">
            <a:extLst>
              <a:ext uri="{FF2B5EF4-FFF2-40B4-BE49-F238E27FC236}">
                <a16:creationId xmlns:a16="http://schemas.microsoft.com/office/drawing/2014/main" id="{70D959B2-A819-1954-7D44-8B0C43C6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503207" y="-297828"/>
            <a:ext cx="8011177" cy="74579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85C1DD8-11A7-BED3-D494-4ACE03D0A20B}"/>
              </a:ext>
            </a:extLst>
          </p:cNvPr>
          <p:cNvSpPr txBox="1"/>
          <p:nvPr/>
        </p:nvSpPr>
        <p:spPr>
          <a:xfrm>
            <a:off x="3185161" y="3798911"/>
            <a:ext cx="5821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300" dirty="0">
                <a:latin typeface="+mj-lt"/>
              </a:rPr>
              <a:t>Deep-L</a:t>
            </a:r>
          </a:p>
        </p:txBody>
      </p:sp>
    </p:spTree>
    <p:extLst>
      <p:ext uri="{BB962C8B-B14F-4D97-AF65-F5344CB8AC3E}">
        <p14:creationId xmlns:p14="http://schemas.microsoft.com/office/powerpoint/2010/main" val="1538297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A44F7E2-E4F5-0E8C-9BCF-21D3DB71A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40B2C1-1488-A882-FCD4-6F9C947BA412}"/>
              </a:ext>
            </a:extLst>
          </p:cNvPr>
          <p:cNvSpPr/>
          <p:nvPr/>
        </p:nvSpPr>
        <p:spPr>
          <a:xfrm>
            <a:off x="-76200" y="-126771"/>
            <a:ext cx="12344399" cy="7260419"/>
          </a:xfrm>
          <a:prstGeom prst="rect">
            <a:avLst/>
          </a:prstGeom>
          <a:gradFill flip="none" rotWithShape="1">
            <a:gsLst>
              <a:gs pos="39000">
                <a:schemeClr val="accent1">
                  <a:alpha val="95000"/>
                  <a:lumMod val="100000"/>
                </a:schemeClr>
              </a:gs>
              <a:gs pos="82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80349C45-C5CC-28DC-F7D0-11B19375F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-15215446" y="-20967397"/>
            <a:ext cx="41448484" cy="385863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A5D5AE8-DF8B-3247-C02E-01E6308E15AF}"/>
              </a:ext>
            </a:extLst>
          </p:cNvPr>
          <p:cNvSpPr txBox="1"/>
          <p:nvPr/>
        </p:nvSpPr>
        <p:spPr>
          <a:xfrm>
            <a:off x="1901372" y="1087844"/>
            <a:ext cx="83892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300" dirty="0">
                <a:latin typeface="+mj-lt"/>
              </a:rPr>
              <a:t>Traductions par TA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C20441E-175B-1F57-C521-896B767FF766}"/>
              </a:ext>
            </a:extLst>
          </p:cNvPr>
          <p:cNvSpPr txBox="1"/>
          <p:nvPr/>
        </p:nvSpPr>
        <p:spPr>
          <a:xfrm>
            <a:off x="3142343" y="3810029"/>
            <a:ext cx="5907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>
                <a:latin typeface="Agency FB" panose="020B0503020202020204" pitchFamily="34" charset="0"/>
              </a:rPr>
              <a:t>11</a:t>
            </a:r>
            <a:r>
              <a:rPr lang="fr-FR" sz="3600" dirty="0">
                <a:latin typeface="Agency FB" panose="020B0503020202020204" pitchFamily="34" charset="0"/>
              </a:rPr>
              <a:t> traductions :</a:t>
            </a:r>
          </a:p>
          <a:p>
            <a:pPr marL="285750" indent="-285750" algn="ctr">
              <a:buBlip>
                <a:blip r:embed="rId5"/>
              </a:buBlip>
            </a:pPr>
            <a:r>
              <a:rPr lang="fr-FR" sz="3600" dirty="0">
                <a:latin typeface="Agency FB" panose="020B0503020202020204" pitchFamily="34" charset="0"/>
              </a:rPr>
              <a:t> adaptations de l’orthographe</a:t>
            </a:r>
          </a:p>
          <a:p>
            <a:pPr marL="285750" indent="-285750" algn="ctr">
              <a:buBlip>
                <a:blip r:embed="rId5"/>
              </a:buBlip>
            </a:pPr>
            <a:r>
              <a:rPr lang="fr-FR" sz="3600" dirty="0">
                <a:latin typeface="Agency FB" panose="020B0503020202020204" pitchFamily="34" charset="0"/>
              </a:rPr>
              <a:t> « vraies » traductions</a:t>
            </a:r>
          </a:p>
        </p:txBody>
      </p:sp>
    </p:spTree>
    <p:extLst>
      <p:ext uri="{BB962C8B-B14F-4D97-AF65-F5344CB8AC3E}">
        <p14:creationId xmlns:p14="http://schemas.microsoft.com/office/powerpoint/2010/main" val="283463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469EB6-B4A9-A411-4295-30150E852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F89E3BCC-A11F-ABDA-4127-8B7C1CE6C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00095"/>
              </p:ext>
            </p:extLst>
          </p:nvPr>
        </p:nvGraphicFramePr>
        <p:xfrm>
          <a:off x="224945" y="1212428"/>
          <a:ext cx="11742110" cy="11280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051">
                  <a:extLst>
                    <a:ext uri="{9D8B030D-6E8A-4147-A177-3AD203B41FA5}">
                      <a16:colId xmlns:a16="http://schemas.microsoft.com/office/drawing/2014/main" val="3897552803"/>
                    </a:ext>
                  </a:extLst>
                </a:gridCol>
                <a:gridCol w="2626990">
                  <a:extLst>
                    <a:ext uri="{9D8B030D-6E8A-4147-A177-3AD203B41FA5}">
                      <a16:colId xmlns:a16="http://schemas.microsoft.com/office/drawing/2014/main" val="2138214091"/>
                    </a:ext>
                  </a:extLst>
                </a:gridCol>
                <a:gridCol w="3318303">
                  <a:extLst>
                    <a:ext uri="{9D8B030D-6E8A-4147-A177-3AD203B41FA5}">
                      <a16:colId xmlns:a16="http://schemas.microsoft.com/office/drawing/2014/main" val="1171388172"/>
                    </a:ext>
                  </a:extLst>
                </a:gridCol>
                <a:gridCol w="2710766">
                  <a:extLst>
                    <a:ext uri="{9D8B030D-6E8A-4147-A177-3AD203B41FA5}">
                      <a16:colId xmlns:a16="http://schemas.microsoft.com/office/drawing/2014/main" val="2162389619"/>
                    </a:ext>
                  </a:extLst>
                </a:gridCol>
              </a:tblGrid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Nom source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Adaptation</a:t>
                      </a: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Traduction</a:t>
                      </a: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Ma traduction</a:t>
                      </a: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620758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Phabranch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Phabranche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Phasmépine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1677324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Tochophany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Tochophanie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Tonitoucan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8311191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Hipothermal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Hipothermie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Hypothermal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27379298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Stumbug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Poufsouffle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Bûchette</a:t>
                      </a: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7121710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Pecarage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Pécage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Porcourroux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63937551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Glubble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Bulle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Flotibulle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069720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Moonish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Lunes de miel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Coralune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3248594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Projectoad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Charge de projet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Sarbatracane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6631471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Submauner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Sous-traitant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Vigileine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1422519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Calfish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Poisson-lune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Tioxik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3609638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Heifish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Poisson-épicéa</a:t>
                      </a: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Poixine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813040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5B8F71A8-97BA-3795-AEA4-8CC8868B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34" y="-449673"/>
            <a:ext cx="2415106" cy="224833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4B5ECB9-D15E-4DAA-C53D-ED749D0A9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64" y="-540667"/>
            <a:ext cx="2782886" cy="25907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206801-DA83-4FDE-4DC0-C56100E8FE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233" y="-728085"/>
            <a:ext cx="3185531" cy="296555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03524F5-A0C3-5D0E-66B1-725CC72CE0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81" y="-449673"/>
            <a:ext cx="3185530" cy="296555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AD4C824-5AD3-CB45-BEFC-00D5C4A3C7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07" y="-867551"/>
            <a:ext cx="3485151" cy="324448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1ADFEE13-E9FB-421F-3ABF-B5C158579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032" y="11823144"/>
            <a:ext cx="2820124" cy="262538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5CC5239B-C61E-42D6-9A40-3BD06F4E3A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87" y="12024686"/>
            <a:ext cx="2724820" cy="253666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D1905B7-9E7C-E062-FF5E-925C1D77A2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41" y="11910758"/>
            <a:ext cx="2724820" cy="2536660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75FF34D8-6CB6-5882-CB7C-02AFD16DD2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805" y="11639521"/>
            <a:ext cx="3016176" cy="2807897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FEBE3AE-6F1D-ABF9-4ED5-0A9D086DCC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840" y="11787514"/>
            <a:ext cx="2769384" cy="2578147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C9BFDA93-CD4B-CA75-D6A0-A2BCA96362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370" y="11771686"/>
            <a:ext cx="2930675" cy="27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1418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B605EA-25EF-5B32-611A-343C0D141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BD9FB08-0F5F-61EF-1A87-2F16B207BB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932671"/>
              </p:ext>
            </p:extLst>
          </p:nvPr>
        </p:nvGraphicFramePr>
        <p:xfrm>
          <a:off x="224945" y="-5598417"/>
          <a:ext cx="11742110" cy="11280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6051">
                  <a:extLst>
                    <a:ext uri="{9D8B030D-6E8A-4147-A177-3AD203B41FA5}">
                      <a16:colId xmlns:a16="http://schemas.microsoft.com/office/drawing/2014/main" val="3897552803"/>
                    </a:ext>
                  </a:extLst>
                </a:gridCol>
                <a:gridCol w="2626990">
                  <a:extLst>
                    <a:ext uri="{9D8B030D-6E8A-4147-A177-3AD203B41FA5}">
                      <a16:colId xmlns:a16="http://schemas.microsoft.com/office/drawing/2014/main" val="2138214091"/>
                    </a:ext>
                  </a:extLst>
                </a:gridCol>
                <a:gridCol w="3318303">
                  <a:extLst>
                    <a:ext uri="{9D8B030D-6E8A-4147-A177-3AD203B41FA5}">
                      <a16:colId xmlns:a16="http://schemas.microsoft.com/office/drawing/2014/main" val="1171388172"/>
                    </a:ext>
                  </a:extLst>
                </a:gridCol>
                <a:gridCol w="2710766">
                  <a:extLst>
                    <a:ext uri="{9D8B030D-6E8A-4147-A177-3AD203B41FA5}">
                      <a16:colId xmlns:a16="http://schemas.microsoft.com/office/drawing/2014/main" val="2162389619"/>
                    </a:ext>
                  </a:extLst>
                </a:gridCol>
              </a:tblGrid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Nom source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Adaptation</a:t>
                      </a: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Traduction</a:t>
                      </a: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Ma traduction</a:t>
                      </a: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620758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Phabranch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Phabranche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Phasmépine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1677324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Tochophany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Tochophanie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Tonitoucan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8311191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Hipothermal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Hipothermie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Hypothermal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27379298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Stumbug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Poufsouffle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Bûchette</a:t>
                      </a: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07121710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Pecarage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Pécage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Porcourroux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63937551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Glubble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Bulle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Flotibulle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48069720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Moonish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Lunes de miel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Coralune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3248594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Projectoad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Charge de projet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Sarbatracane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46631471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Submauner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Sous-traitant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Vigileine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1422519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Calfish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Poisson-lune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Tioxik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93609638"/>
                  </a:ext>
                </a:extLst>
              </a:tr>
              <a:tr h="940029"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Heifish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-</a:t>
                      </a: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>
                          <a:latin typeface="Agency FB" panose="020B0503020202020204" pitchFamily="34" charset="0"/>
                        </a:rPr>
                        <a:t>Poisson-épicéa</a:t>
                      </a: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4400" dirty="0" err="1">
                          <a:latin typeface="Agency FB" panose="020B0503020202020204" pitchFamily="34" charset="0"/>
                        </a:rPr>
                        <a:t>Poixine</a:t>
                      </a:r>
                      <a:endParaRPr lang="fr-FR" sz="4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813040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3DC5221B-29A4-3E5E-F337-7B16A029B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27" y="-7254127"/>
            <a:ext cx="2383743" cy="221913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0CFAB11-C2CE-8A60-E61B-9A9A44302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34" y="-7216028"/>
            <a:ext cx="2555638" cy="237916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071FEB5-3A36-B1B1-35F1-C70C1A828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51" y="-7500491"/>
            <a:ext cx="2920136" cy="271848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6846E39-BCAB-7882-F040-A895BED52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373" y="-7122977"/>
            <a:ext cx="2769384" cy="25781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0295F4F-49A3-67A3-99A9-5600BC000F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534" y="-7553059"/>
            <a:ext cx="3185531" cy="296555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D10E62D-6C33-3526-01F2-97A6D96AFA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826" y="4747131"/>
            <a:ext cx="3149576" cy="2932085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064D928-F697-F365-7578-F17E99B0E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37" y="4975656"/>
            <a:ext cx="3036891" cy="282718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8E766CD-A906-EFDC-3974-009A5B4374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403" y="4791477"/>
            <a:ext cx="3101941" cy="288773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82BA2A03-424C-8246-0D97-CB0E478383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726" y="4572011"/>
            <a:ext cx="3390074" cy="3155976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69DE36D-9BB1-D29B-BF48-33C159E84D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941" y="4809391"/>
            <a:ext cx="3036891" cy="282718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85A2D4D2-E998-621E-1EA4-F03F5DBE1E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825" y="4586775"/>
            <a:ext cx="3390074" cy="315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8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E40B20-3AEF-C5D2-723F-9D877F13A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que 12">
            <a:extLst>
              <a:ext uri="{FF2B5EF4-FFF2-40B4-BE49-F238E27FC236}">
                <a16:creationId xmlns:a16="http://schemas.microsoft.com/office/drawing/2014/main" id="{72D639CB-7851-6632-D283-9F0F275B5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60970" flipH="1">
            <a:off x="2461145" y="-432530"/>
            <a:ext cx="7269710" cy="676770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52B7C19-7E3A-1F92-CA45-8CD12262415F}"/>
              </a:ext>
            </a:extLst>
          </p:cNvPr>
          <p:cNvSpPr txBox="1"/>
          <p:nvPr/>
        </p:nvSpPr>
        <p:spPr>
          <a:xfrm>
            <a:off x="3166335" y="2767281"/>
            <a:ext cx="58593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300" dirty="0">
                <a:latin typeface="+mj-lt"/>
              </a:rPr>
              <a:t>Chat GPT</a:t>
            </a:r>
          </a:p>
        </p:txBody>
      </p:sp>
    </p:spTree>
    <p:extLst>
      <p:ext uri="{BB962C8B-B14F-4D97-AF65-F5344CB8AC3E}">
        <p14:creationId xmlns:p14="http://schemas.microsoft.com/office/powerpoint/2010/main" val="2635486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D58BF6F-A700-BB2D-03A1-9C34E242F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96770465-8AF6-98A0-ABE9-10EC8155DB71}"/>
              </a:ext>
            </a:extLst>
          </p:cNvPr>
          <p:cNvSpPr/>
          <p:nvPr/>
        </p:nvSpPr>
        <p:spPr>
          <a:xfrm>
            <a:off x="-76200" y="-126771"/>
            <a:ext cx="12344399" cy="7260419"/>
          </a:xfrm>
          <a:prstGeom prst="rect">
            <a:avLst/>
          </a:prstGeom>
          <a:gradFill flip="none" rotWithShape="1">
            <a:gsLst>
              <a:gs pos="39000">
                <a:schemeClr val="accent1">
                  <a:alpha val="95000"/>
                  <a:lumMod val="100000"/>
                </a:schemeClr>
              </a:gs>
              <a:gs pos="82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AFABDE42-AB15-EAEB-517E-2BBCFF2F1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60970" flipH="1">
            <a:off x="-8749354" y="-10868900"/>
            <a:ext cx="29690708" cy="27640448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85EC0B46-EA76-A2C9-7819-062DEA09E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680" y="4756150"/>
            <a:ext cx="10454640" cy="1003300"/>
          </a:xfrm>
        </p:spPr>
        <p:txBody>
          <a:bodyPr/>
          <a:lstStyle/>
          <a:p>
            <a:r>
              <a:rPr lang="fr-FR" spc="300" dirty="0"/>
              <a:t>5 requêtes : traduction et composition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FD08BA5-C421-7AEC-F728-04E87C33044E}"/>
              </a:ext>
            </a:extLst>
          </p:cNvPr>
          <p:cNvSpPr txBox="1"/>
          <p:nvPr/>
        </p:nvSpPr>
        <p:spPr>
          <a:xfrm>
            <a:off x="2197101" y="1600200"/>
            <a:ext cx="779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300" dirty="0">
                <a:latin typeface="+mj-lt"/>
              </a:rPr>
              <a:t>Requêtes à l’IA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9FB2E1C-5896-1613-B8B8-7A429A2D10E7}"/>
              </a:ext>
            </a:extLst>
          </p:cNvPr>
          <p:cNvGrpSpPr/>
          <p:nvPr/>
        </p:nvGrpSpPr>
        <p:grpSpPr>
          <a:xfrm rot="60000">
            <a:off x="-2265806" y="4197463"/>
            <a:ext cx="4940262" cy="5134387"/>
            <a:chOff x="-2256281" y="-261797"/>
            <a:chExt cx="4940262" cy="5134387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8175409-F1CD-97AE-3B81-42572DC358EA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8B9684FC-ECAF-B276-98EC-1DD426A69993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0A918D8F-9D1C-4AB2-7096-C3581BC1229F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C2352347-1B69-4FDE-9C1C-1DE88C9E057E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E2CEECF7-ED45-E363-E123-8901EA559AF8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4A3B62B-0311-6BE3-A2BA-183AB6BDB51A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D3B5A612-FE4F-3E27-229D-000846BF0828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81E3B59C-69B4-5A6D-BF3A-AAD3A2B4C1C1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8E4C2112-7DC1-5E4B-F606-90AF879F44F1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7020D5B6-0113-9048-7CB8-4E84B91ACF5D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A09B8B0F-2BA1-A45D-B425-E7FE7FA7F822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939B329E-225C-2D3D-D36B-5DF1036F18ED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E10DCE30-349A-7B67-01B0-310653611E33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55DB3911-5649-01B2-19A5-D2FB78F6D0C6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D2E6F3AB-6787-3D17-DF1A-2169B6E5695F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723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5ED84F9-096F-D6D2-8846-391F4A19C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74FA6DD4-CF6C-3409-E23D-E9C38780D2CD}"/>
              </a:ext>
            </a:extLst>
          </p:cNvPr>
          <p:cNvGrpSpPr/>
          <p:nvPr/>
        </p:nvGrpSpPr>
        <p:grpSpPr>
          <a:xfrm rot="60000">
            <a:off x="-2265806" y="-2574495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95CA1154-021F-E2B4-EE26-717521AE8D86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5151B9A-2182-6595-FBEE-9864D51B3361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FC58D60-8093-8B98-89FC-1E8BCF25CF15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15CE6C04-3AF5-2F4B-89BC-C5F863FAEDFB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BBC687E4-8E8F-D0A4-BF7F-F608BCEC542C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4E827293-E633-EEF8-4216-61181132575F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35E8EA58-A88A-A7A3-8287-945002620E4F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84EC3C89-0392-6316-9668-6ED33471E0F2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26C3FFC6-D297-5B8C-1725-8732059BB370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9A7C15B2-5C5D-A0F7-01A6-0541FB509B36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8D1573EB-3DC3-0C51-EEB7-FE8FE43A86C3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A27ED6A8-A430-2BC7-7397-D73636A20AF0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226718B1-3E80-B62B-C8D7-E3741CF1DF99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88543209-8ED0-F5CA-1220-29B04A1058A3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B8D2B53F-C823-1103-EFB8-410CBB8CD40F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62E479EF-DAB7-D6C8-DBFD-C89430041396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Image 54">
            <a:extLst>
              <a:ext uri="{FF2B5EF4-FFF2-40B4-BE49-F238E27FC236}">
                <a16:creationId xmlns:a16="http://schemas.microsoft.com/office/drawing/2014/main" id="{4A682390-3641-70E3-6A50-097D89BC5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85" y="5807820"/>
            <a:ext cx="360000" cy="360000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5C37D004-AA7A-5426-5418-422BC170F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08" y="5807076"/>
            <a:ext cx="360744" cy="360744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9579564F-1BCB-A623-CFDF-21CFDD3DB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34" y="5807076"/>
            <a:ext cx="360744" cy="360744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671CA822-7FC7-9C58-C97A-0EF26400E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60" y="5807076"/>
            <a:ext cx="360744" cy="360744"/>
          </a:xfrm>
          <a:prstGeom prst="rect">
            <a:avLst/>
          </a:prstGeom>
        </p:spPr>
      </p:pic>
      <p:sp>
        <p:nvSpPr>
          <p:cNvPr id="62" name="ZoneTexte 61">
            <a:extLst>
              <a:ext uri="{FF2B5EF4-FFF2-40B4-BE49-F238E27FC236}">
                <a16:creationId xmlns:a16="http://schemas.microsoft.com/office/drawing/2014/main" id="{8BBC5D5D-9AA7-74E2-78CF-E268F5675AE7}"/>
              </a:ext>
            </a:extLst>
          </p:cNvPr>
          <p:cNvSpPr txBox="1"/>
          <p:nvPr/>
        </p:nvSpPr>
        <p:spPr>
          <a:xfrm>
            <a:off x="3142343" y="2551837"/>
            <a:ext cx="59073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Agency FB" panose="020B0503020202020204" pitchFamily="34" charset="0"/>
              </a:rPr>
              <a:t>50 traductions :</a:t>
            </a:r>
          </a:p>
          <a:p>
            <a:pPr marL="285750" indent="-285750" algn="ctr">
              <a:buBlip>
                <a:blip r:embed="rId3"/>
              </a:buBlip>
            </a:pPr>
            <a:r>
              <a:rPr lang="fr-FR" sz="3600" dirty="0">
                <a:latin typeface="Agency FB" panose="020B0503020202020204" pitchFamily="34" charset="0"/>
              </a:rPr>
              <a:t> 24 adaptations de l’orthographe</a:t>
            </a:r>
          </a:p>
          <a:p>
            <a:pPr marL="285750" indent="-285750" algn="ctr">
              <a:buBlip>
                <a:blip r:embed="rId3"/>
              </a:buBlip>
            </a:pPr>
            <a:r>
              <a:rPr lang="fr-FR" sz="3600" dirty="0">
                <a:latin typeface="Agency FB" panose="020B0503020202020204" pitchFamily="34" charset="0"/>
              </a:rPr>
              <a:t> 26 « vraies » traductions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8E6462D-6CBA-5106-C20E-DCF9AC0FA35D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Mêmes conditions que Deep-L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B8CA0E6-78DB-F02E-6612-6031EB7EECA3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36A4F7D-5404-3FC1-3622-62BFDB7A95D7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B9F994C-849E-45A0-A2AC-DF3380EDBC12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DADC54-8016-2737-318E-1697E0635055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33A801-AEB0-AE1B-42DB-A8CFBCEF9D4C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54" name="ball rouge">
            <a:extLst>
              <a:ext uri="{FF2B5EF4-FFF2-40B4-BE49-F238E27FC236}">
                <a16:creationId xmlns:a16="http://schemas.microsoft.com/office/drawing/2014/main" id="{C1731E3B-47A3-94BC-37F2-23536468BF5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49" y="571744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7473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57FB00-D162-C325-C7FE-2BA5738F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976E17A8-6A56-B6EF-319E-C03F2E7E96CC}"/>
              </a:ext>
            </a:extLst>
          </p:cNvPr>
          <p:cNvGrpSpPr/>
          <p:nvPr/>
        </p:nvGrpSpPr>
        <p:grpSpPr>
          <a:xfrm rot="60000">
            <a:off x="-2265806" y="-2574495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43F9E9E1-FAF5-FE22-6596-AB7D93C78A6B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4751A699-AC07-226A-37B5-F25817EB5B73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96B8C46-9B15-1D81-9287-AAFF1AB9E2F2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5BAD2689-475F-416B-D265-984D6829E861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8C9ACE23-F7C8-3B46-0238-304EA95FE053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88B28AFE-CEBD-1B9F-7FA3-61DF91857A96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E9C805CF-9667-9166-5C1B-DE9540199A1D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D94D4647-93FB-3950-5EFF-C9731F1D26B8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73B70A40-1103-7B8E-5AA4-CE5BD37DDD60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0E78ADC0-4720-3BD0-1008-9C760F0ECF37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DD88BE88-220F-BE21-5557-30C2F75F57FD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1A3219E3-F7DF-6E83-A835-0E0576DFEBC0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AE90D410-D187-5243-83FB-92DB9B204D78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55BD8C9C-F4E4-ED8F-CEE7-D4683511EE7F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003168FE-2E81-0713-18C5-DC5FFCD6EBBF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0D6EB82F-AC23-61BB-0AF5-D7CA322A36C5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Mêmes conditions que Deep-L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C8C70547-0099-DFD9-7AC0-63AD6537DC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8456640"/>
              </p:ext>
            </p:extLst>
          </p:nvPr>
        </p:nvGraphicFramePr>
        <p:xfrm>
          <a:off x="1099208" y="2349534"/>
          <a:ext cx="9993584" cy="316019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19661">
                  <a:extLst>
                    <a:ext uri="{9D8B030D-6E8A-4147-A177-3AD203B41FA5}">
                      <a16:colId xmlns:a16="http://schemas.microsoft.com/office/drawing/2014/main" val="3897552803"/>
                    </a:ext>
                  </a:extLst>
                </a:gridCol>
                <a:gridCol w="1217176">
                  <a:extLst>
                    <a:ext uri="{9D8B030D-6E8A-4147-A177-3AD203B41FA5}">
                      <a16:colId xmlns:a16="http://schemas.microsoft.com/office/drawing/2014/main" val="3791059886"/>
                    </a:ext>
                  </a:extLst>
                </a:gridCol>
                <a:gridCol w="1504265">
                  <a:extLst>
                    <a:ext uri="{9D8B030D-6E8A-4147-A177-3AD203B41FA5}">
                      <a16:colId xmlns:a16="http://schemas.microsoft.com/office/drawing/2014/main" val="2427230958"/>
                    </a:ext>
                  </a:extLst>
                </a:gridCol>
                <a:gridCol w="1487309">
                  <a:extLst>
                    <a:ext uri="{9D8B030D-6E8A-4147-A177-3AD203B41FA5}">
                      <a16:colId xmlns:a16="http://schemas.microsoft.com/office/drawing/2014/main" val="1166470547"/>
                    </a:ext>
                  </a:extLst>
                </a:gridCol>
                <a:gridCol w="1640895">
                  <a:extLst>
                    <a:ext uri="{9D8B030D-6E8A-4147-A177-3AD203B41FA5}">
                      <a16:colId xmlns:a16="http://schemas.microsoft.com/office/drawing/2014/main" val="1759420110"/>
                    </a:ext>
                  </a:extLst>
                </a:gridCol>
                <a:gridCol w="1380182">
                  <a:extLst>
                    <a:ext uri="{9D8B030D-6E8A-4147-A177-3AD203B41FA5}">
                      <a16:colId xmlns:a16="http://schemas.microsoft.com/office/drawing/2014/main" val="2654836113"/>
                    </a:ext>
                  </a:extLst>
                </a:gridCol>
                <a:gridCol w="1344096">
                  <a:extLst>
                    <a:ext uri="{9D8B030D-6E8A-4147-A177-3AD203B41FA5}">
                      <a16:colId xmlns:a16="http://schemas.microsoft.com/office/drawing/2014/main" val="3450262260"/>
                    </a:ext>
                  </a:extLst>
                </a:gridCol>
              </a:tblGrid>
              <a:tr h="1053397">
                <a:tc>
                  <a:txBody>
                    <a:bodyPr/>
                    <a:lstStyle/>
                    <a:p>
                      <a:pPr algn="ctr"/>
                      <a:r>
                        <a:rPr lang="fr-FR" sz="1800" spc="300" dirty="0">
                          <a:solidFill>
                            <a:schemeClr val="accent3"/>
                          </a:solidFill>
                        </a:rPr>
                        <a:t>Nom source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100" dirty="0">
                          <a:latin typeface="Agency FB" panose="020B0503020202020204" pitchFamily="34" charset="0"/>
                        </a:rPr>
                        <a:t>Cheepeck</a:t>
                      </a: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Cheepingo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Calfish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Froglass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Sailora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Orbidea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620758"/>
                  </a:ext>
                </a:extLst>
              </a:tr>
              <a:tr h="1053397">
                <a:tc>
                  <a:txBody>
                    <a:bodyPr/>
                    <a:lstStyle/>
                    <a:p>
                      <a:pPr algn="ctr"/>
                      <a:r>
                        <a:rPr lang="fr-FR" sz="2200" spc="300" dirty="0">
                          <a:solidFill>
                            <a:schemeClr val="accent3"/>
                          </a:solidFill>
                        </a:rPr>
                        <a:t>GPT-4</a:t>
                      </a:r>
                      <a:endParaRPr lang="fr-FR" sz="22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100" dirty="0" err="1">
                          <a:latin typeface="Agency FB" panose="020B0503020202020204" pitchFamily="34" charset="0"/>
                        </a:rPr>
                        <a:t>Picochu</a:t>
                      </a:r>
                      <a:endParaRPr lang="fr-FR" sz="21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Pingocheap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>
                          <a:latin typeface="Agency FB" panose="020B0503020202020204" pitchFamily="34" charset="0"/>
                        </a:rPr>
                        <a:t>Veau-Poisson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Grenouilleverre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Sailorat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Orbideé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1677324"/>
                  </a:ext>
                </a:extLst>
              </a:tr>
              <a:tr h="1053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spc="300" dirty="0">
                          <a:solidFill>
                            <a:schemeClr val="accent3"/>
                          </a:solidFill>
                        </a:rPr>
                        <a:t>Moi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dirty="0" err="1">
                          <a:latin typeface="Agency FB" panose="020B0503020202020204" pitchFamily="34" charset="0"/>
                        </a:rPr>
                        <a:t>Piousivit</a:t>
                      </a:r>
                      <a:endParaRPr lang="fr-FR" sz="21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Poussillon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Tioxik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Grenillusion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Volora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Venigineux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11191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CDE9D2FC-A28E-B848-3BE1-402FCB80C4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6" t="18394" r="13232" b="34116"/>
          <a:stretch/>
        </p:blipFill>
        <p:spPr>
          <a:xfrm>
            <a:off x="5361565" y="1664381"/>
            <a:ext cx="1233091" cy="95387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EBC8024-5EBE-0E13-044D-1096B1DB7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693" y="1027991"/>
            <a:ext cx="2391822" cy="222665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B067930-9AF4-D792-6520-499BA6DDA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47" y="987340"/>
            <a:ext cx="2404964" cy="223889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E9F095F-1FE8-12EC-1D74-D98E8F51DFC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6" t="16926" b="28834"/>
          <a:stretch/>
        </p:blipFill>
        <p:spPr>
          <a:xfrm>
            <a:off x="2552809" y="1591122"/>
            <a:ext cx="1402773" cy="129035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330F3C8-9069-8180-1282-85A701EA7C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926" b="28834"/>
          <a:stretch/>
        </p:blipFill>
        <p:spPr>
          <a:xfrm>
            <a:off x="3911173" y="1429969"/>
            <a:ext cx="1525013" cy="15401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0993459-0165-10B9-0603-4BE14F45405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9" t="33067" r="16775" b="18284"/>
          <a:stretch/>
        </p:blipFill>
        <p:spPr>
          <a:xfrm>
            <a:off x="6656290" y="1555420"/>
            <a:ext cx="1747999" cy="1301514"/>
          </a:xfrm>
          <a:prstGeom prst="rect">
            <a:avLst/>
          </a:prstGeom>
        </p:spPr>
      </p:pic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F8856B09-8190-4FEE-B065-FEE2EB742400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Image 68">
            <a:extLst>
              <a:ext uri="{FF2B5EF4-FFF2-40B4-BE49-F238E27FC236}">
                <a16:creationId xmlns:a16="http://schemas.microsoft.com/office/drawing/2014/main" id="{035AC4F7-CDFD-7813-C962-4075ED2128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85" y="5807820"/>
            <a:ext cx="360000" cy="360000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BDAD3215-FE45-9EA9-CA06-062AE41A54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08" y="5807076"/>
            <a:ext cx="360744" cy="360744"/>
          </a:xfrm>
          <a:prstGeom prst="rect">
            <a:avLst/>
          </a:prstGeom>
        </p:spPr>
      </p:pic>
      <p:pic>
        <p:nvPicPr>
          <p:cNvPr id="71" name="Image 70">
            <a:extLst>
              <a:ext uri="{FF2B5EF4-FFF2-40B4-BE49-F238E27FC236}">
                <a16:creationId xmlns:a16="http://schemas.microsoft.com/office/drawing/2014/main" id="{547AE817-A6AC-273D-E12A-1B4D1A52EB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34" y="5807076"/>
            <a:ext cx="360744" cy="360744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D205E3AE-C2BF-F6E1-89A2-A1E99AC69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60" y="5807076"/>
            <a:ext cx="360744" cy="360744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17F4B8FC-4B02-F726-303D-A82EBDD8F4D5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9046F332-4E40-A192-9EB8-2DB407CA9118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14DEEDD8-4030-4858-6C08-9A810A1DE1BC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705EA385-93C5-D979-E313-CD0755E04F5F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84F7B04E-1F39-8729-D40F-D7A20B887292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54" name="ball rouge">
            <a:extLst>
              <a:ext uri="{FF2B5EF4-FFF2-40B4-BE49-F238E27FC236}">
                <a16:creationId xmlns:a16="http://schemas.microsoft.com/office/drawing/2014/main" id="{90886850-744D-74D8-406E-1D125B7DC23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5" y="571744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88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4FDC35-B4A8-466A-A2B0-ECB8C4A54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DFAD490F-7B0F-8AC7-4C88-7BDC27461EFD}"/>
              </a:ext>
            </a:extLst>
          </p:cNvPr>
          <p:cNvGrpSpPr>
            <a:grpSpLocks/>
          </p:cNvGrpSpPr>
          <p:nvPr/>
        </p:nvGrpSpPr>
        <p:grpSpPr>
          <a:xfrm rot="4380834">
            <a:off x="-2396432" y="-2380157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6A488675-66D3-C3DC-212B-914BECF3D50E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A3A9FB0A-333C-0AF4-F7D3-EB192150A9A3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E4072B01-0F51-10AB-FC99-B6E9E6708257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8A122657-C95E-6FA4-A9C0-53768A9BA892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B67B4DF3-3D15-5484-3809-136725CF73B4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59E4CE22-2331-8BDA-2E47-4D3F24C77717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771D6D82-3B5D-2EEE-E3C6-6867A6B13CB0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B04F19CF-AF7C-4065-2630-BED5E059160E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3A4A98CD-B18D-D4A8-73EC-5CE708A44CEE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C3A82543-E8BD-366E-5312-DF60524C5BF3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7718BF2A-FC62-7496-9B91-7E0ADBE1B9AF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13E6EEB3-9E77-B9A5-BFE7-44DF304B64BB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FDC28F41-DD10-DBC0-1DCA-A7C91CE17E76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EE2FC640-7446-B659-3C08-84C4D9BF6975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2F257BA-184A-752C-26E8-CD1866077828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C3D758F3-E3A0-ECC7-4F5C-DAF91E972034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Connaissance du contexte général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8BF78E2-33E1-D5D1-DAF3-4DC0A480EC2A}"/>
              </a:ext>
            </a:extLst>
          </p:cNvPr>
          <p:cNvSpPr txBox="1"/>
          <p:nvPr/>
        </p:nvSpPr>
        <p:spPr>
          <a:xfrm>
            <a:off x="3142343" y="1997839"/>
            <a:ext cx="59073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Agency FB" panose="020B0503020202020204" pitchFamily="34" charset="0"/>
              </a:rPr>
              <a:t>77 traductions :</a:t>
            </a:r>
          </a:p>
          <a:p>
            <a:pPr marL="285750" indent="-285750" algn="ctr">
              <a:buBlip>
                <a:blip r:embed="rId2"/>
              </a:buBlip>
            </a:pPr>
            <a:r>
              <a:rPr lang="fr-FR" sz="3600" dirty="0">
                <a:latin typeface="Agency FB" panose="020B0503020202020204" pitchFamily="34" charset="0"/>
              </a:rPr>
              <a:t> 28 adaptations de l’orthographe</a:t>
            </a:r>
          </a:p>
          <a:p>
            <a:pPr marL="285750" indent="-285750" algn="ctr">
              <a:buBlip>
                <a:blip r:embed="rId2"/>
              </a:buBlip>
            </a:pPr>
            <a:r>
              <a:rPr lang="fr-FR" sz="3600" dirty="0">
                <a:latin typeface="Agency FB" panose="020B0503020202020204" pitchFamily="34" charset="0"/>
              </a:rPr>
              <a:t> 49 « vraies » traductions</a:t>
            </a:r>
          </a:p>
          <a:p>
            <a:pPr marL="285750" indent="-285750" algn="ctr">
              <a:buBlip>
                <a:blip r:embed="rId2"/>
              </a:buBlip>
            </a:pPr>
            <a:endParaRPr lang="fr-FR" sz="3600" dirty="0">
              <a:latin typeface="Agency FB" panose="020B0503020202020204" pitchFamily="34" charset="0"/>
            </a:endParaRP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 22 traductions changées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1708977-36A6-37A5-8831-077DCE991435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AB53C5D-813D-CC46-6880-EDC9BA7A8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85" y="5807820"/>
            <a:ext cx="360000" cy="36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5517B79-AF86-9FBE-9BC0-5232A8CFA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34" y="5807076"/>
            <a:ext cx="360744" cy="36074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8FDCD71-3C4F-2F3A-D2CF-DA29F8559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60" y="5807076"/>
            <a:ext cx="360744" cy="360744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5D54BE80-24FB-68AE-1F97-C0B8AF995842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0D64360-76D2-4A1F-A1CD-DEA347D822A2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E25D4AF-6E30-121A-2EE9-8D484956FA58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12038C93-C9BC-5191-D372-4010501340C8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67A0AFC2-04C3-7443-C8FC-5D5ED7C17B05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5A3905BF-E5FE-E751-A9DF-47D1E5D2F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3" y="5807076"/>
            <a:ext cx="360744" cy="360744"/>
          </a:xfrm>
          <a:prstGeom prst="rect">
            <a:avLst/>
          </a:prstGeom>
        </p:spPr>
      </p:pic>
      <p:pic>
        <p:nvPicPr>
          <p:cNvPr id="20" name="ball rouge">
            <a:extLst>
              <a:ext uri="{FF2B5EF4-FFF2-40B4-BE49-F238E27FC236}">
                <a16:creationId xmlns:a16="http://schemas.microsoft.com/office/drawing/2014/main" id="{62AFED36-8352-2796-EC0E-33E3EA380B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89" y="57197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55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9DD45-67E8-3570-A50D-EDB356F1D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DFB17E8-8920-FF86-9750-28D2ED4D378B}"/>
              </a:ext>
            </a:extLst>
          </p:cNvPr>
          <p:cNvSpPr/>
          <p:nvPr/>
        </p:nvSpPr>
        <p:spPr>
          <a:xfrm>
            <a:off x="6096000" y="0"/>
            <a:ext cx="6096000" cy="7580459"/>
          </a:xfrm>
          <a:prstGeom prst="rect">
            <a:avLst/>
          </a:prstGeom>
          <a:gradFill flip="none" rotWithShape="1">
            <a:gsLst>
              <a:gs pos="27000">
                <a:schemeClr val="accent1">
                  <a:lumMod val="100000"/>
                  <a:alpha val="90000"/>
                </a:schemeClr>
              </a:gs>
              <a:gs pos="74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0C75B4-A3E1-D930-5FD3-AEE0A8B71E95}"/>
              </a:ext>
            </a:extLst>
          </p:cNvPr>
          <p:cNvSpPr/>
          <p:nvPr/>
        </p:nvSpPr>
        <p:spPr>
          <a:xfrm flipH="1">
            <a:off x="5926" y="7938"/>
            <a:ext cx="6096000" cy="7580459"/>
          </a:xfrm>
          <a:prstGeom prst="rect">
            <a:avLst/>
          </a:prstGeom>
          <a:gradFill flip="none" rotWithShape="1">
            <a:gsLst>
              <a:gs pos="27000">
                <a:schemeClr val="accent1">
                  <a:lumMod val="100000"/>
                  <a:alpha val="90000"/>
                </a:schemeClr>
              </a:gs>
              <a:gs pos="74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5D8BDF-3880-5025-03A5-7B291F4B20DB}"/>
              </a:ext>
            </a:extLst>
          </p:cNvPr>
          <p:cNvSpPr/>
          <p:nvPr/>
        </p:nvSpPr>
        <p:spPr>
          <a:xfrm>
            <a:off x="4922520" y="-106680"/>
            <a:ext cx="1173480" cy="7284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774D0A-67FC-4D20-70DA-7586804C7A5B}"/>
              </a:ext>
            </a:extLst>
          </p:cNvPr>
          <p:cNvSpPr txBox="1">
            <a:spLocks/>
          </p:cNvSpPr>
          <p:nvPr/>
        </p:nvSpPr>
        <p:spPr>
          <a:xfrm>
            <a:off x="441960" y="3596640"/>
            <a:ext cx="5405966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pc="600" dirty="0"/>
              <a:t>Étude théorique générale :</a:t>
            </a:r>
            <a:br>
              <a:rPr lang="fr-FR" spc="600" dirty="0"/>
            </a:br>
            <a:r>
              <a:rPr lang="fr-FR" spc="600" dirty="0"/>
              <a:t>les mots-valises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325B672-416A-192E-B716-215B89E7D4E1}"/>
              </a:ext>
            </a:extLst>
          </p:cNvPr>
          <p:cNvSpPr txBox="1"/>
          <p:nvPr/>
        </p:nvSpPr>
        <p:spPr>
          <a:xfrm>
            <a:off x="598593" y="1267876"/>
            <a:ext cx="4910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600" dirty="0">
                <a:latin typeface="+mj-lt"/>
              </a:rPr>
              <a:t>Partie</a:t>
            </a:r>
            <a:r>
              <a:rPr lang="fr-FR" sz="8000" spc="300" dirty="0">
                <a:latin typeface="+mj-lt"/>
              </a:rPr>
              <a:t> 1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5684B043-5AD0-053C-507C-C48D56AC0C3D}"/>
              </a:ext>
            </a:extLst>
          </p:cNvPr>
          <p:cNvGrpSpPr/>
          <p:nvPr/>
        </p:nvGrpSpPr>
        <p:grpSpPr>
          <a:xfrm>
            <a:off x="6961131" y="-234559"/>
            <a:ext cx="3846913" cy="7338874"/>
            <a:chOff x="8197429" y="-2921953"/>
            <a:chExt cx="5513287" cy="8526713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92096BA5-0787-D657-C099-A6786B87CD95}"/>
                </a:ext>
              </a:extLst>
            </p:cNvPr>
            <p:cNvSpPr/>
            <p:nvPr/>
          </p:nvSpPr>
          <p:spPr>
            <a:xfrm rot="18618137">
              <a:off x="6742179" y="-451116"/>
              <a:ext cx="6003169" cy="14910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9FEC58BC-BA1E-F156-2917-280AE6602191}"/>
                </a:ext>
              </a:extLst>
            </p:cNvPr>
            <p:cNvSpPr/>
            <p:nvPr/>
          </p:nvSpPr>
          <p:spPr>
            <a:xfrm rot="18618137">
              <a:off x="9285433" y="-885715"/>
              <a:ext cx="6461522" cy="23890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7630D86E-98CE-24EA-56A8-600B76E6143C}"/>
                </a:ext>
              </a:extLst>
            </p:cNvPr>
            <p:cNvSpPr/>
            <p:nvPr/>
          </p:nvSpPr>
          <p:spPr>
            <a:xfrm rot="18618137">
              <a:off x="9894584" y="1791439"/>
              <a:ext cx="6123339" cy="150330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11C0D4CF-4C8F-725C-D717-93346B2D4073}"/>
                </a:ext>
              </a:extLst>
            </p:cNvPr>
            <p:cNvSpPr/>
            <p:nvPr/>
          </p:nvSpPr>
          <p:spPr>
            <a:xfrm rot="18618137">
              <a:off x="8810366" y="2150697"/>
              <a:ext cx="1163172" cy="23890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166600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54A0553-C0FD-81A5-561E-66FAA92A4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0EED1BD6-1B66-051B-31AF-4D6D26533F85}"/>
              </a:ext>
            </a:extLst>
          </p:cNvPr>
          <p:cNvGrpSpPr>
            <a:grpSpLocks/>
          </p:cNvGrpSpPr>
          <p:nvPr/>
        </p:nvGrpSpPr>
        <p:grpSpPr>
          <a:xfrm rot="4380834">
            <a:off x="-2396432" y="-2380157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768DB0D2-D1A4-2FE6-CEF6-4DBD11D535D4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99F94D00-6CA8-B9AC-0D03-6E4AD4C74B80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373E1EE7-7B01-68C7-EDA6-B2FFAC6C701F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BF8C6D67-57C8-C13F-6CEC-80E006DC4006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FEF9B0FE-791E-3A90-5FE5-0450231FCFA4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C569943-441D-CB35-2966-ADCE7FA6670D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8ABDA681-E4AE-C400-FB50-ED01748BF5BB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227BCABC-D744-256D-A334-CBF7DBA55191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5C974D25-E3F3-2549-0127-AFA71933A8D2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DC40C586-49C7-1D5C-5703-75FD9959B094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8CB8FEAA-887C-A96E-C41E-41CD64B7624D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60E9C133-00F3-6BE4-CA77-889455FBF4FF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DF763450-5920-84E5-F5D0-81F2B760AF4A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E5536BED-FED4-527E-87E4-62494A2C681D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B026B01-9061-997C-6D54-994D39DB2011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871A15D7-7093-3811-DCEF-2D2EC934C1CB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Connaissance du contexte général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253D1148-07FC-EB31-373C-D5D0A2D97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280576"/>
              </p:ext>
            </p:extLst>
          </p:nvPr>
        </p:nvGraphicFramePr>
        <p:xfrm>
          <a:off x="1528719" y="1824171"/>
          <a:ext cx="4970054" cy="3547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0424">
                  <a:extLst>
                    <a:ext uri="{9D8B030D-6E8A-4147-A177-3AD203B41FA5}">
                      <a16:colId xmlns:a16="http://schemas.microsoft.com/office/drawing/2014/main" val="3897552803"/>
                    </a:ext>
                  </a:extLst>
                </a:gridCol>
                <a:gridCol w="1817915">
                  <a:extLst>
                    <a:ext uri="{9D8B030D-6E8A-4147-A177-3AD203B41FA5}">
                      <a16:colId xmlns:a16="http://schemas.microsoft.com/office/drawing/2014/main" val="1171388172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162389619"/>
                    </a:ext>
                  </a:extLst>
                </a:gridCol>
              </a:tblGrid>
              <a:tr h="971851">
                <a:tc>
                  <a:txBody>
                    <a:bodyPr/>
                    <a:lstStyle/>
                    <a:p>
                      <a:pPr algn="ctr"/>
                      <a:r>
                        <a:rPr lang="fr-FR" sz="1600" spc="300" dirty="0">
                          <a:solidFill>
                            <a:schemeClr val="accent3"/>
                          </a:solidFill>
                        </a:rPr>
                        <a:t>Nom source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pc="300" dirty="0">
                          <a:solidFill>
                            <a:schemeClr val="accent3"/>
                          </a:solidFill>
                        </a:rPr>
                        <a:t>Traduction 1 &gt; 2</a:t>
                      </a: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pc="300" dirty="0">
                          <a:solidFill>
                            <a:schemeClr val="accent3"/>
                          </a:solidFill>
                        </a:rPr>
                        <a:t>Ma traduction</a:t>
                      </a: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620758"/>
                  </a:ext>
                </a:extLst>
              </a:tr>
              <a:tr h="801169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Sailora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Sailorat</a:t>
                      </a:r>
                      <a:r>
                        <a:rPr lang="fr-FR" sz="2400" dirty="0">
                          <a:latin typeface="Agency FB" panose="020B0503020202020204" pitchFamily="34" charset="0"/>
                        </a:rPr>
                        <a:t> &gt; </a:t>
                      </a:r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Sailore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spc="0" dirty="0" err="1">
                          <a:latin typeface="Agency FB" panose="020B0503020202020204" pitchFamily="34" charset="0"/>
                        </a:rPr>
                        <a:t>Volora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1677324"/>
                  </a:ext>
                </a:extLst>
              </a:tr>
              <a:tr h="801169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Hornburd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Oiseaucorne</a:t>
                      </a:r>
                      <a:r>
                        <a:rPr lang="fr-FR" sz="2400" dirty="0">
                          <a:latin typeface="Agency FB" panose="020B0503020202020204" pitchFamily="34" charset="0"/>
                        </a:rPr>
                        <a:t> &gt; </a:t>
                      </a:r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Corneoiseau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Cornedeplume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78311191"/>
                  </a:ext>
                </a:extLst>
              </a:tr>
              <a:tr h="801169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Twigatodea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Twigatodéa</a:t>
                      </a:r>
                      <a:r>
                        <a:rPr lang="fr-FR" sz="2400" dirty="0">
                          <a:latin typeface="Agency FB" panose="020B0503020202020204" pitchFamily="34" charset="0"/>
                        </a:rPr>
                        <a:t> &gt; </a:t>
                      </a:r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Brindodea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Ronsect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356989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2DB579EC-0466-502E-744C-65F1545FD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9" t="25164" r="19263" b="24989"/>
          <a:stretch/>
        </p:blipFill>
        <p:spPr>
          <a:xfrm>
            <a:off x="580003" y="2530565"/>
            <a:ext cx="1375516" cy="11030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4B7E599-2C60-39D7-DA2F-DA957FB478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20" t="15405" r="9813" b="33322"/>
          <a:stretch/>
        </p:blipFill>
        <p:spPr>
          <a:xfrm>
            <a:off x="896764" y="4389684"/>
            <a:ext cx="996611" cy="129385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756C3D-15AC-53D4-50BF-42DCDA9CE7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31" t="13963" r="10392" b="27926"/>
          <a:stretch/>
        </p:blipFill>
        <p:spPr>
          <a:xfrm>
            <a:off x="358329" y="3367692"/>
            <a:ext cx="1718997" cy="1284879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5A9C52F0-D388-AACC-C3D0-7CEC8CAEC5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764805"/>
              </p:ext>
            </p:extLst>
          </p:nvPr>
        </p:nvGraphicFramePr>
        <p:xfrm>
          <a:off x="7407128" y="2150742"/>
          <a:ext cx="4426543" cy="257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872">
                  <a:extLst>
                    <a:ext uri="{9D8B030D-6E8A-4147-A177-3AD203B41FA5}">
                      <a16:colId xmlns:a16="http://schemas.microsoft.com/office/drawing/2014/main" val="3897552803"/>
                    </a:ext>
                  </a:extLst>
                </a:gridCol>
                <a:gridCol w="1730829">
                  <a:extLst>
                    <a:ext uri="{9D8B030D-6E8A-4147-A177-3AD203B41FA5}">
                      <a16:colId xmlns:a16="http://schemas.microsoft.com/office/drawing/2014/main" val="1171388172"/>
                    </a:ext>
                  </a:extLst>
                </a:gridCol>
                <a:gridCol w="1339842">
                  <a:extLst>
                    <a:ext uri="{9D8B030D-6E8A-4147-A177-3AD203B41FA5}">
                      <a16:colId xmlns:a16="http://schemas.microsoft.com/office/drawing/2014/main" val="2162389619"/>
                    </a:ext>
                  </a:extLst>
                </a:gridCol>
              </a:tblGrid>
              <a:tr h="971851">
                <a:tc>
                  <a:txBody>
                    <a:bodyPr/>
                    <a:lstStyle/>
                    <a:p>
                      <a:pPr algn="ctr"/>
                      <a:r>
                        <a:rPr lang="fr-FR" sz="1600" spc="300" dirty="0">
                          <a:solidFill>
                            <a:schemeClr val="accent3"/>
                          </a:solidFill>
                        </a:rPr>
                        <a:t>Nom source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pc="300" dirty="0">
                          <a:solidFill>
                            <a:schemeClr val="accent3"/>
                          </a:solidFill>
                        </a:rPr>
                        <a:t>Traduction</a:t>
                      </a: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spc="300" dirty="0">
                          <a:solidFill>
                            <a:schemeClr val="accent3"/>
                          </a:solidFill>
                        </a:rPr>
                        <a:t>Moi</a:t>
                      </a: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620758"/>
                  </a:ext>
                </a:extLst>
              </a:tr>
              <a:tr h="801169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Locustalk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Locustparle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Sautridule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1677324"/>
                  </a:ext>
                </a:extLst>
              </a:tr>
              <a:tr h="801169"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Virom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ViroM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dirty="0" err="1">
                          <a:latin typeface="Agency FB" panose="020B0503020202020204" pitchFamily="34" charset="0"/>
                        </a:rPr>
                        <a:t>Viristal</a:t>
                      </a:r>
                      <a:endParaRPr lang="fr-FR" sz="24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11191"/>
                  </a:ext>
                </a:extLst>
              </a:tr>
            </a:tbl>
          </a:graphicData>
        </a:graphic>
      </p:graphicFrame>
      <p:pic>
        <p:nvPicPr>
          <p:cNvPr id="11" name="Image 10">
            <a:extLst>
              <a:ext uri="{FF2B5EF4-FFF2-40B4-BE49-F238E27FC236}">
                <a16:creationId xmlns:a16="http://schemas.microsoft.com/office/drawing/2014/main" id="{C6B52916-34B9-9BB1-733E-1D6CCEDBEA3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85" t="17551" r="3329" b="34548"/>
          <a:stretch/>
        </p:blipFill>
        <p:spPr>
          <a:xfrm>
            <a:off x="6585829" y="2747013"/>
            <a:ext cx="1215390" cy="106299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CB670D3-FF74-6DA9-EA28-7D486AEB8AE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5" t="15737" r="25372" b="33348"/>
          <a:stretch/>
        </p:blipFill>
        <p:spPr>
          <a:xfrm>
            <a:off x="6681802" y="3849281"/>
            <a:ext cx="1089660" cy="1129861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5326F5A-9D97-2168-A678-3C234E7CCD63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833D2718-7DAC-F14B-D906-951BBC87BF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85" y="5807820"/>
            <a:ext cx="360000" cy="360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B9448FE-3C3D-59E5-AA6A-54B83686F5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34" y="5807076"/>
            <a:ext cx="360744" cy="36074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360D67B3-810D-5DAC-4B1E-801E4066BD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60" y="5807076"/>
            <a:ext cx="360744" cy="360744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AD9D9B87-BAD9-F8A3-EFEE-31AB84C38350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E327FA5-971B-CD13-6587-4BFEC6707409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3CEF544-05FD-AA36-B130-403B9040A1E9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1A06F15-95D9-985C-F295-7323D47DF554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1C07EB5-BF1F-D2F4-0EE3-D45DE6D25C1A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675B2DF4-CAC8-77D9-53AF-63E98DFB3A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3" y="5807076"/>
            <a:ext cx="360744" cy="360744"/>
          </a:xfrm>
          <a:prstGeom prst="rect">
            <a:avLst/>
          </a:prstGeom>
        </p:spPr>
      </p:pic>
      <p:pic>
        <p:nvPicPr>
          <p:cNvPr id="20" name="ball rouge">
            <a:extLst>
              <a:ext uri="{FF2B5EF4-FFF2-40B4-BE49-F238E27FC236}">
                <a16:creationId xmlns:a16="http://schemas.microsoft.com/office/drawing/2014/main" id="{1059C14C-EFDE-9F7E-177F-0168F6944555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89" y="571971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4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FB8014-374F-1C3C-4EF7-A096F1849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1A0B4F27-9581-670D-712D-E27899C985DD}"/>
              </a:ext>
            </a:extLst>
          </p:cNvPr>
          <p:cNvGrpSpPr>
            <a:grpSpLocks/>
          </p:cNvGrpSpPr>
          <p:nvPr/>
        </p:nvGrpSpPr>
        <p:grpSpPr>
          <a:xfrm rot="8675212">
            <a:off x="-2635917" y="-2445468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E8F70C78-C4FA-797B-7199-1D9A8862F80A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42511524-901E-FEB6-2A4E-81DE72DDCF5C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C43AA91-5864-6BA0-F3E7-625905C4F20F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7104CFA2-4A04-D61B-0885-2ABF9985C945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C472D58A-F579-3786-5222-B71CB400C560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8C2E7B92-B204-5BC8-86F7-6FE7915B9530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16307D19-7526-0650-CF6E-051245AC40A1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6D8BD330-2FEB-1752-8FE9-8E16045C8CC6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4BA5AF61-D33E-4B7C-6E9C-758D45735D67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C9B8749-98B0-7763-A170-F01043C99C68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0EFA6B5A-1D41-BE8F-486C-FC0465165CEB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405296C6-7527-B895-4EA2-5570F01E456F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AC257A80-5979-444A-FB88-85ED770F088D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4D5779B7-C27D-9D0E-FFDE-2A3A2B16AECA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6862EAD3-EEA8-06A8-542F-10C621BDEAD2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C3DEAEC0-9488-4C3B-32CE-B2598C08BE14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Connaissance du contexte général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15A4F53-3028-6520-6088-CDD035037D31}"/>
              </a:ext>
            </a:extLst>
          </p:cNvPr>
          <p:cNvSpPr txBox="1"/>
          <p:nvPr/>
        </p:nvSpPr>
        <p:spPr>
          <a:xfrm>
            <a:off x="1839686" y="2274838"/>
            <a:ext cx="8512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Agency FB" panose="020B0503020202020204" pitchFamily="34" charset="0"/>
              </a:rPr>
              <a:t>Même : 48 noms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Utile : 7 noms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Possiblement correct : 6 noms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Incorrect : 40 noms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0E90F4F-F9F9-EE00-F41D-04F0B4C45146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>
            <a:extLst>
              <a:ext uri="{FF2B5EF4-FFF2-40B4-BE49-F238E27FC236}">
                <a16:creationId xmlns:a16="http://schemas.microsoft.com/office/drawing/2014/main" id="{3B7CD01B-A6C3-7896-02E7-1E59ADD1F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85" y="5807820"/>
            <a:ext cx="360000" cy="3600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3F46A32-EBD5-A2A4-5A3E-F8610CDF8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08" y="5807076"/>
            <a:ext cx="360744" cy="36074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96CCC8B-D70E-FA7B-3408-B080169D3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60" y="5807076"/>
            <a:ext cx="360744" cy="360744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B07441E-AF92-B8BC-53A2-0DE4AA97A658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91A6951-FA71-9B3F-36B8-0BD2EB4869C5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1136396-E43F-4295-9ABD-5FA94B68F944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BEF5C07-5FD9-F141-82B7-053A99C8FB5B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80EECA1-FFD7-AA9F-E868-0A20139616D8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9AE60C6-44AB-0FB3-84B2-A86D50B63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3" y="5807076"/>
            <a:ext cx="360744" cy="360744"/>
          </a:xfrm>
          <a:prstGeom prst="rect">
            <a:avLst/>
          </a:prstGeom>
        </p:spPr>
      </p:pic>
      <p:pic>
        <p:nvPicPr>
          <p:cNvPr id="10" name="ball rouge">
            <a:extLst>
              <a:ext uri="{FF2B5EF4-FFF2-40B4-BE49-F238E27FC236}">
                <a16:creationId xmlns:a16="http://schemas.microsoft.com/office/drawing/2014/main" id="{92411939-6AD0-448E-A8C7-C45687B7DD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25" y="571744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8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70DC13F-B6B8-0842-FA7E-AA883DBC3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E7A49E4C-9722-573F-E05E-BD5B6CD26C4D}"/>
              </a:ext>
            </a:extLst>
          </p:cNvPr>
          <p:cNvGrpSpPr>
            <a:grpSpLocks/>
          </p:cNvGrpSpPr>
          <p:nvPr/>
        </p:nvGrpSpPr>
        <p:grpSpPr>
          <a:xfrm rot="8675212">
            <a:off x="-2635917" y="-2445468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3150F839-99B1-C62D-37B2-110BE87D5711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DE908174-E40E-2187-6F25-8C90DC9D4DD8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0E54414C-C000-6930-0874-E4AF6937827B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3EC9C609-54D7-9C6D-0D6C-8BC2EF05C8ED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142940B4-2719-9005-2D95-575373D3783F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F5157755-6685-4C9C-2792-DF489D1C5AC9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EA9C3407-5724-EC9A-585A-075D7FABB7A3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1F656FF7-D440-8777-7B92-F468EBE63B05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D299CF61-AE4D-09CF-04CC-1D98282C77FC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56A0724B-5206-C81F-4F28-8418845E304C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B6E27273-8B1D-F2FE-3A81-020358D45C71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2F7AC2A3-6697-C541-53AD-487E177B26E4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922D6FC6-147E-BE53-AE4D-653CDB8E49AA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14FADA73-6C1D-85E7-0900-290B1ABE39E4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F05F97BC-7572-8428-EE1B-44C37006C17A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B899D486-B6EC-FFBF-8F1C-D5CF066A684C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Connaissance du contexte général</a:t>
            </a:r>
          </a:p>
        </p:txBody>
      </p: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FFCE380A-A5BC-5F9B-D99E-964A1F1CB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302750"/>
              </p:ext>
            </p:extLst>
          </p:nvPr>
        </p:nvGraphicFramePr>
        <p:xfrm>
          <a:off x="1264994" y="2353244"/>
          <a:ext cx="9662013" cy="316019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68592">
                  <a:extLst>
                    <a:ext uri="{9D8B030D-6E8A-4147-A177-3AD203B41FA5}">
                      <a16:colId xmlns:a16="http://schemas.microsoft.com/office/drawing/2014/main" val="3897552803"/>
                    </a:ext>
                  </a:extLst>
                </a:gridCol>
                <a:gridCol w="1430601">
                  <a:extLst>
                    <a:ext uri="{9D8B030D-6E8A-4147-A177-3AD203B41FA5}">
                      <a16:colId xmlns:a16="http://schemas.microsoft.com/office/drawing/2014/main" val="3791059886"/>
                    </a:ext>
                  </a:extLst>
                </a:gridCol>
                <a:gridCol w="1768030">
                  <a:extLst>
                    <a:ext uri="{9D8B030D-6E8A-4147-A177-3AD203B41FA5}">
                      <a16:colId xmlns:a16="http://schemas.microsoft.com/office/drawing/2014/main" val="2427230958"/>
                    </a:ext>
                  </a:extLst>
                </a:gridCol>
                <a:gridCol w="1579122">
                  <a:extLst>
                    <a:ext uri="{9D8B030D-6E8A-4147-A177-3AD203B41FA5}">
                      <a16:colId xmlns:a16="http://schemas.microsoft.com/office/drawing/2014/main" val="1166470547"/>
                    </a:ext>
                  </a:extLst>
                </a:gridCol>
                <a:gridCol w="1492988">
                  <a:extLst>
                    <a:ext uri="{9D8B030D-6E8A-4147-A177-3AD203B41FA5}">
                      <a16:colId xmlns:a16="http://schemas.microsoft.com/office/drawing/2014/main" val="3344357889"/>
                    </a:ext>
                  </a:extLst>
                </a:gridCol>
                <a:gridCol w="1722680">
                  <a:extLst>
                    <a:ext uri="{9D8B030D-6E8A-4147-A177-3AD203B41FA5}">
                      <a16:colId xmlns:a16="http://schemas.microsoft.com/office/drawing/2014/main" val="230081269"/>
                    </a:ext>
                  </a:extLst>
                </a:gridCol>
              </a:tblGrid>
              <a:tr h="1053397">
                <a:tc>
                  <a:txBody>
                    <a:bodyPr/>
                    <a:lstStyle/>
                    <a:p>
                      <a:pPr algn="ctr"/>
                      <a:r>
                        <a:rPr lang="fr-FR" sz="1800" spc="300" dirty="0">
                          <a:solidFill>
                            <a:schemeClr val="accent3"/>
                          </a:solidFill>
                        </a:rPr>
                        <a:t>Nom source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100" dirty="0" err="1">
                          <a:latin typeface="Agency FB" panose="020B0503020202020204" pitchFamily="34" charset="0"/>
                        </a:rPr>
                        <a:t>Heifish</a:t>
                      </a:r>
                      <a:endParaRPr lang="fr-FR" sz="21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Howndawg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Canonpita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gency FB" panose="020B0503020202020204" pitchFamily="34" charset="0"/>
                        </a:rPr>
                        <a:t>Coatiki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gency FB" panose="020B0503020202020204" pitchFamily="34" charset="0"/>
                        </a:rPr>
                        <a:t>Calicotops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620758"/>
                  </a:ext>
                </a:extLst>
              </a:tr>
              <a:tr h="1053397">
                <a:tc>
                  <a:txBody>
                    <a:bodyPr/>
                    <a:lstStyle/>
                    <a:p>
                      <a:pPr algn="ctr"/>
                      <a:r>
                        <a:rPr lang="fr-FR" sz="2200" spc="300" dirty="0">
                          <a:solidFill>
                            <a:schemeClr val="accent3"/>
                          </a:solidFill>
                        </a:rPr>
                        <a:t>GPT-4</a:t>
                      </a:r>
                      <a:endParaRPr lang="fr-FR" sz="22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heifer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+ </a:t>
                      </a: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fish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hound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+ </a:t>
                      </a: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dawg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Agency FB" panose="020B0503020202020204" pitchFamily="34" charset="0"/>
                        </a:rPr>
                        <a:t>canon + pita (</a:t>
                      </a: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perhaps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short for pitaya)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coat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+ tiki</a:t>
                      </a: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calico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+ triceratops</a:t>
                      </a: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1677324"/>
                  </a:ext>
                </a:extLst>
              </a:tr>
              <a:tr h="1053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spc="300" dirty="0">
                          <a:solidFill>
                            <a:schemeClr val="accent3"/>
                          </a:solidFill>
                        </a:rPr>
                        <a:t>Moi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Agency FB" panose="020B0503020202020204" pitchFamily="34" charset="0"/>
                        </a:rPr>
                        <a:t>? + </a:t>
                      </a: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fish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hown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+ </a:t>
                      </a: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dawg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(dog)</a:t>
                      </a: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cannon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+ ?</a:t>
                      </a: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Agency FB" panose="020B0503020202020204" pitchFamily="34" charset="0"/>
                        </a:rPr>
                        <a:t>coati + tiki</a:t>
                      </a: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Agency FB" panose="020B0503020202020204" pitchFamily="34" charset="0"/>
                        </a:rPr>
                        <a:t>? + </a:t>
                      </a: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ceratops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11191"/>
                  </a:ext>
                </a:extLst>
              </a:tr>
            </a:tbl>
          </a:graphicData>
        </a:graphic>
      </p:graphicFrame>
      <p:pic>
        <p:nvPicPr>
          <p:cNvPr id="17" name="Graphique 16" descr="Coche">
            <a:extLst>
              <a:ext uri="{FF2B5EF4-FFF2-40B4-BE49-F238E27FC236}">
                <a16:creationId xmlns:a16="http://schemas.microsoft.com/office/drawing/2014/main" id="{F1974DFC-2708-6004-BC1E-361820FB1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0025" y="5153063"/>
            <a:ext cx="540000" cy="540000"/>
          </a:xfrm>
          <a:prstGeom prst="rect">
            <a:avLst/>
          </a:prstGeom>
        </p:spPr>
      </p:pic>
      <p:pic>
        <p:nvPicPr>
          <p:cNvPr id="21" name="Graphique 20" descr="Point d’interrogation">
            <a:extLst>
              <a:ext uri="{FF2B5EF4-FFF2-40B4-BE49-F238E27FC236}">
                <a16:creationId xmlns:a16="http://schemas.microsoft.com/office/drawing/2014/main" id="{A54967BC-6805-C64E-F4BE-FBFB9F7FF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65643" y="5153063"/>
            <a:ext cx="540000" cy="540000"/>
          </a:xfrm>
          <a:prstGeom prst="rect">
            <a:avLst/>
          </a:prstGeom>
        </p:spPr>
      </p:pic>
      <p:pic>
        <p:nvPicPr>
          <p:cNvPr id="19" name="Graphique 18" descr="Fermer">
            <a:extLst>
              <a:ext uri="{FF2B5EF4-FFF2-40B4-BE49-F238E27FC236}">
                <a16:creationId xmlns:a16="http://schemas.microsoft.com/office/drawing/2014/main" id="{F16D875F-7593-0AB9-7EE7-78275079BC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33232" y="5153063"/>
            <a:ext cx="540000" cy="5400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C9096FB-8B1D-DC3F-BF3C-35968FE229D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4" t="15923" r="15211" b="27858"/>
          <a:stretch/>
        </p:blipFill>
        <p:spPr>
          <a:xfrm>
            <a:off x="2952200" y="1550654"/>
            <a:ext cx="1518925" cy="1210759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B33A23D7-F473-DC08-72A8-FCB8266676B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18" t="14681" r="7644" b="24002"/>
          <a:stretch/>
        </p:blipFill>
        <p:spPr>
          <a:xfrm>
            <a:off x="6366000" y="1535842"/>
            <a:ext cx="1161768" cy="136071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DF5A682C-7656-3744-78D5-04F34F93F62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3" t="18779" b="22401"/>
          <a:stretch/>
        </p:blipFill>
        <p:spPr>
          <a:xfrm>
            <a:off x="4568492" y="1532948"/>
            <a:ext cx="1161768" cy="1305278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A8811186-6086-A603-E4C8-903BA35488E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82" t="26007" b="26007"/>
          <a:stretch/>
        </p:blipFill>
        <p:spPr>
          <a:xfrm>
            <a:off x="7961206" y="1696524"/>
            <a:ext cx="1039747" cy="106488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D6C06516-7EDE-9450-E548-7674DED067F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5" t="26007" b="22401"/>
          <a:stretch/>
        </p:blipFill>
        <p:spPr>
          <a:xfrm>
            <a:off x="9473232" y="1643752"/>
            <a:ext cx="1073044" cy="1144893"/>
          </a:xfrm>
          <a:prstGeom prst="rect">
            <a:avLst/>
          </a:prstGeom>
        </p:spPr>
      </p:pic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8DA65EDD-FBB7-077D-1FF1-34AB2D99C997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1227FDA8-AE2D-84D3-D168-FAA043F97D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85" y="5807820"/>
            <a:ext cx="360000" cy="360000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6CA679D4-4D0B-4CDC-EE76-84837353EF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08" y="5807076"/>
            <a:ext cx="360744" cy="360744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F720945-B7FD-AB2E-BB6C-FB273CFE1C7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60" y="5807076"/>
            <a:ext cx="360744" cy="360744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721B08F7-EEEB-F003-BD7C-37CA39620209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783E51E-F198-4A90-0AC9-69DF99D66876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7CD854D-37C7-1A62-1FA6-4A40E69F0DBC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DB45268B-95DF-726C-65A5-E3C7D24F3CF3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F597A196-D3D9-F367-4E9B-B794A780EB59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7FEE46CA-EB38-F0FC-A962-63E4E4B27F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3" y="5807076"/>
            <a:ext cx="360744" cy="360744"/>
          </a:xfrm>
          <a:prstGeom prst="rect">
            <a:avLst/>
          </a:prstGeom>
        </p:spPr>
      </p:pic>
      <p:pic>
        <p:nvPicPr>
          <p:cNvPr id="10" name="ball rouge">
            <a:extLst>
              <a:ext uri="{FF2B5EF4-FFF2-40B4-BE49-F238E27FC236}">
                <a16:creationId xmlns:a16="http://schemas.microsoft.com/office/drawing/2014/main" id="{D08101BB-4AB0-4037-9800-91339C0FC7A9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525" y="571744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0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8563D9-6EE4-B552-7831-2F32BF873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2858C22C-4401-6360-53A7-2D23D84958E6}"/>
              </a:ext>
            </a:extLst>
          </p:cNvPr>
          <p:cNvGrpSpPr>
            <a:grpSpLocks/>
          </p:cNvGrpSpPr>
          <p:nvPr/>
        </p:nvGrpSpPr>
        <p:grpSpPr>
          <a:xfrm rot="13038573">
            <a:off x="-2635917" y="-2695843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2B10213B-6E5D-DBB5-358F-36B9C86E65AA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FC3C46BF-74F2-DF84-3E37-B88B6F215B84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1DA6DF4F-3BF9-03F1-8F85-B7249AB90191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6699B6AE-0B45-5114-80CC-E83538555B2F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41366024-47F9-68DF-AE02-0F1DD7F4F3C0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225EC38E-F63B-0A16-6084-7A88C1DBEF83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757C7D06-A138-97B7-09E1-CA90E7F9B707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995566CA-6FFF-88DC-950E-272204F6A7F0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E30B2E60-D395-EC42-F63E-2AA966817208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0CAC4A7F-0EFE-4258-6A32-21242E1C98E0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1D83C9F9-A23E-8DA7-B588-201E244B1650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7F2CA8EA-B4FF-7B00-C7C3-57076D9516B3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7F53294C-4DDE-E495-3343-BA54210476BE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C2A0A59C-88E5-DA5D-CFFA-2BFB4EED7925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07CCF548-5C1E-06E0-4DE0-C7DEF8864062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FD89BA4F-60BF-2E0D-155F-BDB2DCF291B3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Connaissance du contexte précis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6BFF6FB-0C23-00A7-0A5D-2C5BBD4E3BCE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A42D35B6-7C35-D0FC-96A4-9EE0E843A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85" y="5807820"/>
            <a:ext cx="360000" cy="36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EA6F65E-8A3B-77F3-EF16-DA0840C6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08" y="5807076"/>
            <a:ext cx="360744" cy="36074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28E8E64-A202-5D03-91E8-B20A95DA8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34" y="5807076"/>
            <a:ext cx="360744" cy="36074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FFEF3A6-4598-7019-5123-59E7A063F76C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819E4E9-CF2E-910C-E66E-1569BB79F72E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003B139-34BF-13AA-3815-892C069944B0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78C4D71-07A0-4FCD-B197-50DB9C445C09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30C1499-B717-4008-663B-D3EED4458622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3FF4D147-9C61-CDDD-1BC8-F0E2A9113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3" y="5807076"/>
            <a:ext cx="360744" cy="360744"/>
          </a:xfrm>
          <a:prstGeom prst="rect">
            <a:avLst/>
          </a:prstGeom>
        </p:spPr>
      </p:pic>
      <p:pic>
        <p:nvPicPr>
          <p:cNvPr id="10" name="ball rouge">
            <a:extLst>
              <a:ext uri="{FF2B5EF4-FFF2-40B4-BE49-F238E27FC236}">
                <a16:creationId xmlns:a16="http://schemas.microsoft.com/office/drawing/2014/main" id="{D23E1E86-3FEA-F1C4-4461-175D3F67355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830" y="5717448"/>
            <a:ext cx="540000" cy="540000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BC1A0AD1-EC55-EC27-9239-19F62D3A7211}"/>
              </a:ext>
            </a:extLst>
          </p:cNvPr>
          <p:cNvSpPr txBox="1"/>
          <p:nvPr/>
        </p:nvSpPr>
        <p:spPr>
          <a:xfrm>
            <a:off x="3142343" y="1720840"/>
            <a:ext cx="59073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Agency FB" panose="020B0503020202020204" pitchFamily="34" charset="0"/>
              </a:rPr>
              <a:t>101 traductions :</a:t>
            </a:r>
          </a:p>
          <a:p>
            <a:pPr marL="285750" indent="-285750" algn="ctr">
              <a:buBlip>
                <a:blip r:embed="rId2"/>
              </a:buBlip>
            </a:pPr>
            <a:r>
              <a:rPr lang="fr-FR" sz="3600" dirty="0">
                <a:latin typeface="Agency FB" panose="020B0503020202020204" pitchFamily="34" charset="0"/>
              </a:rPr>
              <a:t> 2 adaptations de l’orthographe</a:t>
            </a:r>
          </a:p>
          <a:p>
            <a:pPr marL="285750" indent="-285750" algn="ctr">
              <a:buBlip>
                <a:blip r:embed="rId2"/>
              </a:buBlip>
            </a:pPr>
            <a:r>
              <a:rPr lang="fr-FR" sz="3600" dirty="0">
                <a:latin typeface="Agency FB" panose="020B0503020202020204" pitchFamily="34" charset="0"/>
              </a:rPr>
              <a:t> 99 « vraies » traductions</a:t>
            </a:r>
          </a:p>
          <a:p>
            <a:pPr marL="285750" indent="-285750" algn="ctr">
              <a:buBlip>
                <a:blip r:embed="rId2"/>
              </a:buBlip>
            </a:pPr>
            <a:endParaRPr lang="fr-FR" sz="3600" dirty="0">
              <a:latin typeface="Agency FB" panose="020B0503020202020204" pitchFamily="34" charset="0"/>
            </a:endParaRP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 Plusieurs traductions proposées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Critique &gt; autre traduction</a:t>
            </a:r>
          </a:p>
        </p:txBody>
      </p:sp>
    </p:spTree>
    <p:extLst>
      <p:ext uri="{BB962C8B-B14F-4D97-AF65-F5344CB8AC3E}">
        <p14:creationId xmlns:p14="http://schemas.microsoft.com/office/powerpoint/2010/main" val="347014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5862BA2-1F51-3F31-41A8-048088DD5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29187491-37AC-6C32-2DF1-C3CF47792108}"/>
              </a:ext>
            </a:extLst>
          </p:cNvPr>
          <p:cNvGrpSpPr>
            <a:grpSpLocks/>
          </p:cNvGrpSpPr>
          <p:nvPr/>
        </p:nvGrpSpPr>
        <p:grpSpPr>
          <a:xfrm rot="13038573">
            <a:off x="-2635917" y="-2695843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538BAE6A-731A-DF09-172C-D9D7B0DD92F2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8AB996CD-8B07-0B9B-97AF-03F761C4110F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FBB979A-B798-082A-7BA4-FB312FD36C0D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19B44FCF-1509-75F6-EFB4-CB6C604EB2ED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01BFF3B1-BB6F-3605-8D8F-A6EBF4EE8B82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5EE7EF6E-F2BA-855C-92C8-EEC00F110E67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C1B95F2A-00C1-FA7A-1C07-E322FE857CCE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B82660C6-F21E-64D9-E67A-C2F87242F747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CED11228-10A3-08C6-CEED-418C133758A7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30D42196-FB9D-957B-EE59-6D2D658BD1A3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522E9998-31D6-C2BE-8090-56776526B61F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D743653-DA21-0E74-799C-C6DB5EF9E0D3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F3AADE9F-8D35-A0D6-C33D-8913360E4DA1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E3DA75B5-CD20-C126-CD72-153659CB5751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68D8DFC3-3B76-C2CF-8BC5-DDA42D4C4EE0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5A551631-BDE8-43C4-1665-FFB201903B1A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Connaissance du contexte précis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CB3F8B3-58B8-1195-FD79-E9FBD5ED4048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62C4A82B-39C4-92F0-8EF3-111668AC5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85" y="5807820"/>
            <a:ext cx="360000" cy="36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7BB0039-ED01-B623-6A4E-B27B94ED0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08" y="5807076"/>
            <a:ext cx="360744" cy="36074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025368C-82F6-C37E-90BD-F7DB77E33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34" y="5807076"/>
            <a:ext cx="360744" cy="360744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CAC08EA-F597-64B2-8606-7FEA75E07554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FD484CB-4A8B-866A-E169-A8FC3E4AA241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669CCB-35F2-5F8B-CD54-900BF02C309E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A4A2914-4418-7A41-2C39-FEB3B9E25B16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F7B2AA6-C2B4-BFF5-1FB2-98EF820DE3DA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28536C12-4549-FD38-1737-256F7503D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3" y="5807076"/>
            <a:ext cx="360744" cy="360744"/>
          </a:xfrm>
          <a:prstGeom prst="rect">
            <a:avLst/>
          </a:prstGeom>
        </p:spPr>
      </p:pic>
      <p:pic>
        <p:nvPicPr>
          <p:cNvPr id="10" name="ball rouge">
            <a:extLst>
              <a:ext uri="{FF2B5EF4-FFF2-40B4-BE49-F238E27FC236}">
                <a16:creationId xmlns:a16="http://schemas.microsoft.com/office/drawing/2014/main" id="{A5A0DC48-6ECE-5B43-A1AB-FAB8EC7DAE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830" y="5717448"/>
            <a:ext cx="540000" cy="540000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941B52F-81DA-124B-803D-B5AB925CE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91961"/>
              </p:ext>
            </p:extLst>
          </p:nvPr>
        </p:nvGraphicFramePr>
        <p:xfrm>
          <a:off x="1034912" y="2349534"/>
          <a:ext cx="10122176" cy="316019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265272">
                  <a:extLst>
                    <a:ext uri="{9D8B030D-6E8A-4147-A177-3AD203B41FA5}">
                      <a16:colId xmlns:a16="http://schemas.microsoft.com/office/drawing/2014/main" val="3897552803"/>
                    </a:ext>
                  </a:extLst>
                </a:gridCol>
                <a:gridCol w="1265272">
                  <a:extLst>
                    <a:ext uri="{9D8B030D-6E8A-4147-A177-3AD203B41FA5}">
                      <a16:colId xmlns:a16="http://schemas.microsoft.com/office/drawing/2014/main" val="3791059886"/>
                    </a:ext>
                  </a:extLst>
                </a:gridCol>
                <a:gridCol w="1265272">
                  <a:extLst>
                    <a:ext uri="{9D8B030D-6E8A-4147-A177-3AD203B41FA5}">
                      <a16:colId xmlns:a16="http://schemas.microsoft.com/office/drawing/2014/main" val="2427230958"/>
                    </a:ext>
                  </a:extLst>
                </a:gridCol>
                <a:gridCol w="1265272">
                  <a:extLst>
                    <a:ext uri="{9D8B030D-6E8A-4147-A177-3AD203B41FA5}">
                      <a16:colId xmlns:a16="http://schemas.microsoft.com/office/drawing/2014/main" val="3344357889"/>
                    </a:ext>
                  </a:extLst>
                </a:gridCol>
                <a:gridCol w="1265272">
                  <a:extLst>
                    <a:ext uri="{9D8B030D-6E8A-4147-A177-3AD203B41FA5}">
                      <a16:colId xmlns:a16="http://schemas.microsoft.com/office/drawing/2014/main" val="230081269"/>
                    </a:ext>
                  </a:extLst>
                </a:gridCol>
                <a:gridCol w="1180573">
                  <a:extLst>
                    <a:ext uri="{9D8B030D-6E8A-4147-A177-3AD203B41FA5}">
                      <a16:colId xmlns:a16="http://schemas.microsoft.com/office/drawing/2014/main" val="1759420110"/>
                    </a:ext>
                  </a:extLst>
                </a:gridCol>
                <a:gridCol w="1349971">
                  <a:extLst>
                    <a:ext uri="{9D8B030D-6E8A-4147-A177-3AD203B41FA5}">
                      <a16:colId xmlns:a16="http://schemas.microsoft.com/office/drawing/2014/main" val="2654836113"/>
                    </a:ext>
                  </a:extLst>
                </a:gridCol>
                <a:gridCol w="1265272">
                  <a:extLst>
                    <a:ext uri="{9D8B030D-6E8A-4147-A177-3AD203B41FA5}">
                      <a16:colId xmlns:a16="http://schemas.microsoft.com/office/drawing/2014/main" val="3450262260"/>
                    </a:ext>
                  </a:extLst>
                </a:gridCol>
              </a:tblGrid>
              <a:tr h="1053397">
                <a:tc>
                  <a:txBody>
                    <a:bodyPr/>
                    <a:lstStyle/>
                    <a:p>
                      <a:pPr algn="ctr"/>
                      <a:r>
                        <a:rPr lang="fr-FR" sz="1800" spc="300" dirty="0">
                          <a:solidFill>
                            <a:schemeClr val="accent3"/>
                          </a:solidFill>
                        </a:rPr>
                        <a:t>Nom source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100" dirty="0" err="1">
                          <a:latin typeface="Agency FB" panose="020B0503020202020204" pitchFamily="34" charset="0"/>
                        </a:rPr>
                        <a:t>Geckoal</a:t>
                      </a:r>
                      <a:endParaRPr lang="fr-FR" sz="21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Garglewana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Flopup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Hummoria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Virom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Posapapa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Solarmola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620758"/>
                  </a:ext>
                </a:extLst>
              </a:tr>
              <a:tr h="1053397">
                <a:tc>
                  <a:txBody>
                    <a:bodyPr/>
                    <a:lstStyle/>
                    <a:p>
                      <a:pPr algn="ctr"/>
                      <a:r>
                        <a:rPr lang="fr-FR" sz="2200" spc="300" dirty="0">
                          <a:solidFill>
                            <a:schemeClr val="accent3"/>
                          </a:solidFill>
                        </a:rPr>
                        <a:t>GPT-4</a:t>
                      </a:r>
                      <a:endParaRPr lang="fr-FR" sz="22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100" dirty="0" err="1">
                          <a:latin typeface="Agency FB" panose="020B0503020202020204" pitchFamily="34" charset="0"/>
                        </a:rPr>
                        <a:t>Geckolave</a:t>
                      </a:r>
                      <a:endParaRPr lang="fr-FR" sz="21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Iguamarin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>
                          <a:latin typeface="Agency FB" panose="020B0503020202020204" pitchFamily="34" charset="0"/>
                        </a:rPr>
                        <a:t>Pantouflard</a:t>
                      </a:r>
                    </a:p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Pantoflop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Colichance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Viricristal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Oposparaplu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Solamola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Solemole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1677324"/>
                  </a:ext>
                </a:extLst>
              </a:tr>
              <a:tr h="10533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400" spc="300" dirty="0">
                          <a:solidFill>
                            <a:schemeClr val="accent3"/>
                          </a:solidFill>
                        </a:rPr>
                        <a:t>Moi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dirty="0" err="1">
                          <a:latin typeface="Agency FB" panose="020B0503020202020204" pitchFamily="34" charset="0"/>
                        </a:rPr>
                        <a:t>Geckaufeu</a:t>
                      </a:r>
                      <a:endParaRPr lang="fr-FR" sz="21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Reptibouille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>
                          <a:latin typeface="Agency FB" panose="020B0503020202020204" pitchFamily="34" charset="0"/>
                        </a:rPr>
                        <a:t>/</a:t>
                      </a: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Fortubri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Viristal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Persupial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latin typeface="Agency FB" panose="020B0503020202020204" pitchFamily="34" charset="0"/>
                        </a:rPr>
                        <a:t>Môladroit</a:t>
                      </a:r>
                      <a:endParaRPr lang="fr-FR" sz="2100" spc="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11191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5F56B87C-DBF0-34E1-F868-35BBF55126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9" t="29398" b="28416"/>
          <a:stretch/>
        </p:blipFill>
        <p:spPr>
          <a:xfrm>
            <a:off x="4960101" y="1829578"/>
            <a:ext cx="1028861" cy="936171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EEE3D079-E6C0-519A-C70F-CC527F4376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7" t="24858" r="378" b="25632"/>
          <a:stretch/>
        </p:blipFill>
        <p:spPr>
          <a:xfrm>
            <a:off x="8768514" y="1546364"/>
            <a:ext cx="1002493" cy="1098681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C5D972F5-8222-D528-2ACD-6B84DDD1D3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57" t="14673" b="20112"/>
          <a:stretch/>
        </p:blipFill>
        <p:spPr>
          <a:xfrm>
            <a:off x="10174199" y="1371374"/>
            <a:ext cx="854414" cy="1447208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662EE693-2F24-8B0C-E5B0-CADE25745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514" y="1239966"/>
            <a:ext cx="2383743" cy="2219136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97862739-C1B9-8D4F-6FF3-3CDD3A5D03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t="20112" r="8900" b="20112"/>
          <a:stretch/>
        </p:blipFill>
        <p:spPr>
          <a:xfrm>
            <a:off x="5927944" y="1505911"/>
            <a:ext cx="1485139" cy="1326504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065CF124-FE7D-6813-6F41-913959A15CD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5" t="22568" r="8164" b="33353"/>
          <a:stretch/>
        </p:blipFill>
        <p:spPr>
          <a:xfrm>
            <a:off x="2085043" y="1731077"/>
            <a:ext cx="1584968" cy="978161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45BBC76B-22E8-4C06-B688-C2C6D140B1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06" y="1239966"/>
            <a:ext cx="2383743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370633A-C6C3-D8D9-308A-2C1CEF9EA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BBD63855-24D9-850E-80F2-F179A72CED2B}"/>
              </a:ext>
            </a:extLst>
          </p:cNvPr>
          <p:cNvGrpSpPr>
            <a:grpSpLocks/>
          </p:cNvGrpSpPr>
          <p:nvPr/>
        </p:nvGrpSpPr>
        <p:grpSpPr>
          <a:xfrm rot="17336845">
            <a:off x="-2429087" y="-2793813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4711B2C4-1BB2-4804-DD41-48D58A913DAB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866CECEC-115D-3A2F-FCE0-3133805448CA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FF5B664-6C41-B460-82F7-62D03A1B6D4D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2023FA44-645C-38F8-9D14-1CB890C22A70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DC9D56F0-B023-C369-94CA-A4AB38638C9D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55E4D173-620C-29A4-9E00-C6A260CD4F1B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EFBE8B66-2A50-EB67-7237-1E660E3DF00F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2B6AB472-3B2E-BB34-A138-5863F961B191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2518606F-9EDE-6A5C-DEBF-E7B23D3F620D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212DE1BE-3531-E2F1-EF63-D38B128B99A3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DE2C12A3-66D3-4003-A903-4552A4F013F2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1268CA53-6941-D316-AFE2-E6139E3D76FE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FAD24D6D-9375-655B-2243-14F32DEF36DC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1E5C5269-4E0C-3B88-488B-1D87A10E6934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3234DD2C-50B5-4485-1925-ADEB8206C456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1ADC266C-F1AE-7620-555C-7D12172BBB39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Connaissance du contexte précis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F228721E-2E10-5CA1-6C63-CFB32FB8C16A}"/>
              </a:ext>
            </a:extLst>
          </p:cNvPr>
          <p:cNvSpPr txBox="1"/>
          <p:nvPr/>
        </p:nvSpPr>
        <p:spPr>
          <a:xfrm>
            <a:off x="696686" y="2274838"/>
            <a:ext cx="10798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Agency FB" panose="020B0503020202020204" pitchFamily="34" charset="0"/>
              </a:rPr>
              <a:t>Même : 72 noms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Utile : 8 noms (dont 2 </a:t>
            </a:r>
            <a:r>
              <a:rPr lang="fr-FR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fr-FR" sz="3600" dirty="0">
                <a:latin typeface="Agency FB" panose="020B0503020202020204" pitchFamily="34" charset="0"/>
              </a:rPr>
              <a:t> requête 3)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Possiblement correct : 7 noms (dont 2 </a:t>
            </a:r>
            <a:r>
              <a:rPr lang="fr-FR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fr-FR" sz="3600" dirty="0">
                <a:latin typeface="Agency FB" panose="020B0503020202020204" pitchFamily="34" charset="0"/>
              </a:rPr>
              <a:t> requête 3)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Incorrect : 14 noms (dont 10 </a:t>
            </a:r>
            <a:r>
              <a:rPr lang="fr-FR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fr-FR" sz="3600" dirty="0">
                <a:latin typeface="Agency FB" panose="020B0503020202020204" pitchFamily="34" charset="0"/>
              </a:rPr>
              <a:t> requête 3)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1663B967-72DD-BC0E-2C31-53B7D949FEC8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 63">
            <a:extLst>
              <a:ext uri="{FF2B5EF4-FFF2-40B4-BE49-F238E27FC236}">
                <a16:creationId xmlns:a16="http://schemas.microsoft.com/office/drawing/2014/main" id="{7F3D9242-DA02-6D5D-B3F5-9FC4CCDDA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62" y="5807820"/>
            <a:ext cx="360000" cy="360000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CD5E91CC-56AC-C1E9-6AE2-3475F52A2A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08" y="5807076"/>
            <a:ext cx="360744" cy="360744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B2063E72-730A-6CC7-D2A0-1C7801631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34" y="5807076"/>
            <a:ext cx="360744" cy="360744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86C53AE7-7376-057A-9535-AEA2EFFF5BC4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3945701-C0C5-DF0D-BFDC-97A9CDCC445E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6617BC8-47CA-F1BA-F15A-41A0A299C524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E3ACD136-7FE5-689C-FEB4-0BCC2771DF8E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FEB706E3-B899-4EBD-82DA-50078749E9D8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1EEBAE48-95F8-97B7-A98A-0ABC741A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3" y="5807076"/>
            <a:ext cx="360744" cy="360744"/>
          </a:xfrm>
          <a:prstGeom prst="rect">
            <a:avLst/>
          </a:prstGeom>
        </p:spPr>
      </p:pic>
      <p:pic>
        <p:nvPicPr>
          <p:cNvPr id="74" name="ball rouge">
            <a:extLst>
              <a:ext uri="{FF2B5EF4-FFF2-40B4-BE49-F238E27FC236}">
                <a16:creationId xmlns:a16="http://schemas.microsoft.com/office/drawing/2014/main" id="{1F72713B-6DE4-3FC0-7C45-F85AB114DD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085" y="5711232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26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362840-10D4-4A1D-18FF-ACC3EBEDC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7143AEF9-3211-3990-1B17-74A3DB57F54C}"/>
              </a:ext>
            </a:extLst>
          </p:cNvPr>
          <p:cNvGrpSpPr>
            <a:grpSpLocks/>
          </p:cNvGrpSpPr>
          <p:nvPr/>
        </p:nvGrpSpPr>
        <p:grpSpPr>
          <a:xfrm rot="17336845">
            <a:off x="-2429087" y="-2793813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47C81FD2-AE7E-0AF6-5EC6-63D212A882FC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14077E3E-B487-CF8A-9DAC-ECA3969A561B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2E176658-6637-77B9-41E8-DFAA721B5921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B548F8F0-20D6-17CB-AAE7-D7494BC4ED78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50AFD01F-BD76-93E8-EFC2-64137E385FEB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794547B4-6454-6E58-AE6E-3952E3C86E02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92823ED7-561D-F3C3-174E-8E2A1A4C0481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1F0A5D36-D1A6-06CE-5011-FA9B8256F117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2082596E-F640-58F6-600D-7F481563B2B7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C10F666A-8966-1375-31C2-A621C1627881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838C193D-1F23-7916-E434-F24F8C65F552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DB03D225-207C-AE30-7D11-B5F76872942E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FAAE7F42-6C5B-4316-00F7-0798E39FB160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DF856866-9D7B-7ACA-2716-33F30819BEC9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8705EF22-3D2C-113F-EE0B-CA846E5CCA66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C9FD69A0-5761-7431-8842-3D03CE2C3CC8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Connaissance du contexte précis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86E01821-E301-7B60-684F-AA8C37DAE258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 63">
            <a:extLst>
              <a:ext uri="{FF2B5EF4-FFF2-40B4-BE49-F238E27FC236}">
                <a16:creationId xmlns:a16="http://schemas.microsoft.com/office/drawing/2014/main" id="{CB3C30A6-AF90-24EE-5DD2-B3AEE2219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62" y="5807820"/>
            <a:ext cx="360000" cy="360000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8AE14666-5900-A4EB-D1DE-7A0652128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08" y="5807076"/>
            <a:ext cx="360744" cy="360744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A24E0F05-E0DB-88BD-C66E-67F20295B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34" y="5807076"/>
            <a:ext cx="360744" cy="360744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3E40A6BD-85CD-BD6E-B4D6-2AAD385B9873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CD11943F-300A-451B-30F8-569CE38A50B5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4EAE2A7B-F9B3-0B71-E7D7-CFEDF06754D5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E82A8AB1-E263-D967-7F28-49BA0AFA23BC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B0A765B6-E09F-20EF-82E8-6D559B5E01D4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0B8E9148-FE3E-3092-1D56-72F89750C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3" y="5807076"/>
            <a:ext cx="360744" cy="360744"/>
          </a:xfrm>
          <a:prstGeom prst="rect">
            <a:avLst/>
          </a:prstGeom>
        </p:spPr>
      </p:pic>
      <p:pic>
        <p:nvPicPr>
          <p:cNvPr id="74" name="ball rouge">
            <a:extLst>
              <a:ext uri="{FF2B5EF4-FFF2-40B4-BE49-F238E27FC236}">
                <a16:creationId xmlns:a16="http://schemas.microsoft.com/office/drawing/2014/main" id="{80643F2F-9F2A-D666-6080-5D9030FBAC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085" y="5711232"/>
            <a:ext cx="540000" cy="540000"/>
          </a:xfrm>
          <a:prstGeom prst="rect">
            <a:avLst/>
          </a:prstGeom>
        </p:spPr>
      </p:pic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4CB539A-0D55-4639-9176-F205EFFAE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425490"/>
              </p:ext>
            </p:extLst>
          </p:nvPr>
        </p:nvGraphicFramePr>
        <p:xfrm>
          <a:off x="693458" y="2417457"/>
          <a:ext cx="10805085" cy="308498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37576">
                  <a:extLst>
                    <a:ext uri="{9D8B030D-6E8A-4147-A177-3AD203B41FA5}">
                      <a16:colId xmlns:a16="http://schemas.microsoft.com/office/drawing/2014/main" val="3897552803"/>
                    </a:ext>
                  </a:extLst>
                </a:gridCol>
                <a:gridCol w="2028270">
                  <a:extLst>
                    <a:ext uri="{9D8B030D-6E8A-4147-A177-3AD203B41FA5}">
                      <a16:colId xmlns:a16="http://schemas.microsoft.com/office/drawing/2014/main" val="3791059886"/>
                    </a:ext>
                  </a:extLst>
                </a:gridCol>
                <a:gridCol w="1339770">
                  <a:extLst>
                    <a:ext uri="{9D8B030D-6E8A-4147-A177-3AD203B41FA5}">
                      <a16:colId xmlns:a16="http://schemas.microsoft.com/office/drawing/2014/main" val="2427230958"/>
                    </a:ext>
                  </a:extLst>
                </a:gridCol>
                <a:gridCol w="2403369">
                  <a:extLst>
                    <a:ext uri="{9D8B030D-6E8A-4147-A177-3AD203B41FA5}">
                      <a16:colId xmlns:a16="http://schemas.microsoft.com/office/drawing/2014/main" val="1166470547"/>
                    </a:ext>
                  </a:extLst>
                </a:gridCol>
                <a:gridCol w="2061951">
                  <a:extLst>
                    <a:ext uri="{9D8B030D-6E8A-4147-A177-3AD203B41FA5}">
                      <a16:colId xmlns:a16="http://schemas.microsoft.com/office/drawing/2014/main" val="3344357889"/>
                    </a:ext>
                  </a:extLst>
                </a:gridCol>
                <a:gridCol w="1534149">
                  <a:extLst>
                    <a:ext uri="{9D8B030D-6E8A-4147-A177-3AD203B41FA5}">
                      <a16:colId xmlns:a16="http://schemas.microsoft.com/office/drawing/2014/main" val="230081269"/>
                    </a:ext>
                  </a:extLst>
                </a:gridCol>
              </a:tblGrid>
              <a:tr h="869439">
                <a:tc>
                  <a:txBody>
                    <a:bodyPr/>
                    <a:lstStyle/>
                    <a:p>
                      <a:pPr algn="ctr"/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Nom source</a:t>
                      </a: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100" dirty="0">
                          <a:latin typeface="Agency FB" panose="020B0503020202020204" pitchFamily="34" charset="0"/>
                        </a:rPr>
                        <a:t>Stenocactops</a:t>
                      </a: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Sharkin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Phabranch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Coatiki</a:t>
                      </a:r>
                    </a:p>
                  </a:txBody>
                  <a:tcPr marL="126904" marR="126904" marT="63452" marB="63452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100" spc="0" dirty="0" err="1">
                          <a:solidFill>
                            <a:schemeClr val="accent3"/>
                          </a:solidFill>
                          <a:latin typeface="Agency FB" panose="020B0503020202020204" pitchFamily="34" charset="0"/>
                        </a:rPr>
                        <a:t>Toxiterus</a:t>
                      </a:r>
                      <a:endParaRPr lang="fr-FR" sz="2100" spc="0" dirty="0">
                        <a:solidFill>
                          <a:schemeClr val="accent3"/>
                        </a:solidFill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9620758"/>
                  </a:ext>
                </a:extLst>
              </a:tr>
              <a:tr h="1269004">
                <a:tc>
                  <a:txBody>
                    <a:bodyPr/>
                    <a:lstStyle/>
                    <a:p>
                      <a:pPr algn="ctr"/>
                      <a:r>
                        <a:rPr lang="fr-FR" sz="1800" spc="300" dirty="0">
                          <a:solidFill>
                            <a:schemeClr val="accent3"/>
                          </a:solidFill>
                        </a:rPr>
                        <a:t>GPT-4</a:t>
                      </a:r>
                      <a:endParaRPr lang="fr-FR" sz="18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gency FB" panose="020B0503020202020204" pitchFamily="34" charset="0"/>
                        </a:rPr>
                        <a:t>"Steno" (narrow) + "</a:t>
                      </a:r>
                      <a:r>
                        <a:rPr lang="en-US" sz="2000" dirty="0" err="1">
                          <a:latin typeface="Agency FB" panose="020B0503020202020204" pitchFamily="34" charset="0"/>
                        </a:rPr>
                        <a:t>cacto</a:t>
                      </a:r>
                      <a:r>
                        <a:rPr lang="en-US" sz="2000" dirty="0">
                          <a:latin typeface="Agency FB" panose="020B0503020202020204" pitchFamily="34" charset="0"/>
                        </a:rPr>
                        <a:t>" (cactus) + "-tops" (ceratopsians)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gency FB" panose="020B0503020202020204" pitchFamily="34" charset="0"/>
                        </a:rPr>
                        <a:t>"Shark" + "kin" (family or small)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gency FB" panose="020B0503020202020204" pitchFamily="34" charset="0"/>
                        </a:rPr>
                        <a:t>"</a:t>
                      </a:r>
                      <a:r>
                        <a:rPr lang="en-US" sz="2000" dirty="0" err="1">
                          <a:latin typeface="Agency FB" panose="020B0503020202020204" pitchFamily="34" charset="0"/>
                        </a:rPr>
                        <a:t>Pha</a:t>
                      </a:r>
                      <a:r>
                        <a:rPr lang="en-US" sz="2000" dirty="0">
                          <a:latin typeface="Agency FB" panose="020B0503020202020204" pitchFamily="34" charset="0"/>
                        </a:rPr>
                        <a:t>" (likely derived from "phantom" or a fabric term) + "branch" (tree limb)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Agency FB" panose="020B0503020202020204" pitchFamily="34" charset="0"/>
                        </a:rPr>
                        <a:t>"Coati" (coatimundi) + "ki" (possibly from 'kick' referring to capoeira moves)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gency FB" panose="020B0503020202020204" pitchFamily="34" charset="0"/>
                        </a:rPr>
                        <a:t>Toxic + </a:t>
                      </a:r>
                      <a:r>
                        <a:rPr lang="en-US" sz="2000" dirty="0" err="1">
                          <a:latin typeface="Agency FB" panose="020B0503020202020204" pitchFamily="34" charset="0"/>
                        </a:rPr>
                        <a:t>Pterus</a:t>
                      </a:r>
                      <a:r>
                        <a:rPr lang="en-US" sz="2000" dirty="0">
                          <a:latin typeface="Agency FB" panose="020B0503020202020204" pitchFamily="34" charset="0"/>
                        </a:rPr>
                        <a:t> (as in Pterosaur)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71677324"/>
                  </a:ext>
                </a:extLst>
              </a:tr>
              <a:tr h="86943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spc="300" dirty="0">
                          <a:solidFill>
                            <a:schemeClr val="accent3"/>
                          </a:solidFill>
                        </a:rPr>
                        <a:t>Moi</a:t>
                      </a:r>
                      <a:endParaRPr lang="fr-FR" sz="2400" spc="300" dirty="0">
                        <a:solidFill>
                          <a:schemeClr val="accent3"/>
                        </a:solidFill>
                      </a:endParaRPr>
                    </a:p>
                  </a:txBody>
                  <a:tcPr marL="126904" marR="126904" marT="63452" marB="63452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>
                          <a:latin typeface="Agency FB" panose="020B0503020202020204" pitchFamily="34" charset="0"/>
                        </a:rPr>
                        <a:t>? + cactus + </a:t>
                      </a: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ceratops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shark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+ </a:t>
                      </a: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kin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?</a:t>
                      </a: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Phasmatodea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+ </a:t>
                      </a: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branch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coati+tiki</a:t>
                      </a:r>
                      <a:endParaRPr lang="fr-FR" sz="2000" dirty="0">
                        <a:latin typeface="Agency FB" panose="020B0503020202020204" pitchFamily="34" charset="0"/>
                      </a:endParaRPr>
                    </a:p>
                  </a:txBody>
                  <a:tcPr marL="126904" marR="126904" marT="63452" marB="63452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000" dirty="0" err="1">
                          <a:latin typeface="Agency FB" panose="020B0503020202020204" pitchFamily="34" charset="0"/>
                        </a:rPr>
                        <a:t>toxic</a:t>
                      </a:r>
                      <a:r>
                        <a:rPr lang="fr-FR" sz="2000" dirty="0">
                          <a:latin typeface="Agency FB" panose="020B0503020202020204" pitchFamily="34" charset="0"/>
                        </a:rPr>
                        <a:t> + ?</a:t>
                      </a:r>
                    </a:p>
                  </a:txBody>
                  <a:tcPr marL="126904" marR="126904" marT="63452" marB="63452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11191"/>
                  </a:ext>
                </a:extLst>
              </a:tr>
            </a:tbl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CF6F012A-DDCC-9006-C6C3-2596A42B8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515" y="753239"/>
            <a:ext cx="2585638" cy="24070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A342F9-0A0B-FA2D-A281-C1AD45D66B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45" t="32831" r="3329" b="30771"/>
          <a:stretch/>
        </p:blipFill>
        <p:spPr>
          <a:xfrm>
            <a:off x="4277153" y="1770906"/>
            <a:ext cx="1230314" cy="107648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C6C20BA-201D-BCCA-0C30-C095105A5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792" y="1095135"/>
            <a:ext cx="2107860" cy="19623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0667847-0323-FDBF-D76B-05639298F75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7" t="23791" r="3969" b="21156"/>
          <a:stretch/>
        </p:blipFill>
        <p:spPr>
          <a:xfrm>
            <a:off x="8348481" y="1384587"/>
            <a:ext cx="1176298" cy="153817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4914B96-90E5-F3F5-A597-7FCC7AE834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915" y="1091046"/>
            <a:ext cx="2383743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21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364B8DD-F4E0-E081-D7B9-91C0CB52D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>
            <a:extLst>
              <a:ext uri="{FF2B5EF4-FFF2-40B4-BE49-F238E27FC236}">
                <a16:creationId xmlns:a16="http://schemas.microsoft.com/office/drawing/2014/main" id="{0721ADF0-DCFF-42EE-87E4-50EB439472EA}"/>
              </a:ext>
            </a:extLst>
          </p:cNvPr>
          <p:cNvGrpSpPr>
            <a:grpSpLocks/>
          </p:cNvGrpSpPr>
          <p:nvPr/>
        </p:nvGrpSpPr>
        <p:grpSpPr>
          <a:xfrm rot="17336845">
            <a:off x="-2429087" y="-2793813"/>
            <a:ext cx="4940262" cy="5134387"/>
            <a:chOff x="-2256281" y="-261797"/>
            <a:chExt cx="4940262" cy="5134387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D90890A1-1BE0-C2C3-C20A-667730655351}"/>
                </a:ext>
              </a:extLst>
            </p:cNvPr>
            <p:cNvGrpSpPr/>
            <p:nvPr/>
          </p:nvGrpSpPr>
          <p:grpSpPr>
            <a:xfrm>
              <a:off x="145949" y="2512768"/>
              <a:ext cx="1822460" cy="2359822"/>
              <a:chOff x="145949" y="2512768"/>
              <a:chExt cx="1822460" cy="2359822"/>
            </a:xfrm>
          </p:grpSpPr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CD015796-1983-C717-9455-C91B19534DCD}"/>
                  </a:ext>
                </a:extLst>
              </p:cNvPr>
              <p:cNvSpPr/>
              <p:nvPr/>
            </p:nvSpPr>
            <p:spPr>
              <a:xfrm rot="2099200">
                <a:off x="330714" y="2512768"/>
                <a:ext cx="1293032" cy="2359822"/>
              </a:xfrm>
              <a:custGeom>
                <a:avLst/>
                <a:gdLst>
                  <a:gd name="connsiteX0" fmla="*/ 1282664 w 1394206"/>
                  <a:gd name="connsiteY0" fmla="*/ 0 h 2544466"/>
                  <a:gd name="connsiteX1" fmla="*/ 455917 w 1394206"/>
                  <a:gd name="connsiteY1" fmla="*/ 2544466 h 2544466"/>
                  <a:gd name="connsiteX2" fmla="*/ 0 w 1394206"/>
                  <a:gd name="connsiteY2" fmla="*/ 1916950 h 2544466"/>
                  <a:gd name="connsiteX3" fmla="*/ 71364 w 1394206"/>
                  <a:gd name="connsiteY3" fmla="*/ 1863586 h 2544466"/>
                  <a:gd name="connsiteX4" fmla="*/ 618563 w 1394206"/>
                  <a:gd name="connsiteY4" fmla="*/ 703273 h 2544466"/>
                  <a:gd name="connsiteX5" fmla="*/ 550961 w 1394206"/>
                  <a:gd name="connsiteY5" fmla="*/ 256125 h 2544466"/>
                  <a:gd name="connsiteX6" fmla="*/ 544949 w 1394206"/>
                  <a:gd name="connsiteY6" fmla="*/ 239698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94206" h="2544466">
                    <a:moveTo>
                      <a:pt x="1282664" y="0"/>
                    </a:moveTo>
                    <a:cubicBezTo>
                      <a:pt x="1587340" y="937698"/>
                      <a:pt x="1253570" y="1964937"/>
                      <a:pt x="455917" y="2544466"/>
                    </a:cubicBezTo>
                    <a:lnTo>
                      <a:pt x="0" y="1916950"/>
                    </a:lnTo>
                    <a:lnTo>
                      <a:pt x="71364" y="1863586"/>
                    </a:lnTo>
                    <a:cubicBezTo>
                      <a:pt x="405552" y="1587789"/>
                      <a:pt x="618563" y="1170407"/>
                      <a:pt x="618563" y="703273"/>
                    </a:cubicBezTo>
                    <a:cubicBezTo>
                      <a:pt x="618563" y="547562"/>
                      <a:pt x="594895" y="397379"/>
                      <a:pt x="550961" y="256125"/>
                    </a:cubicBezTo>
                    <a:lnTo>
                      <a:pt x="544949" y="23969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009138" tIns="2093383" rIns="256456" bIns="1383539" numCol="1" spcCol="1270" anchor="ctr" anchorCtr="0">
                <a:noAutofit/>
              </a:bodyPr>
              <a:lstStyle/>
              <a:p>
                <a:pPr marL="0" lvl="0" indent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700" kern="1200"/>
              </a:p>
            </p:txBody>
          </p:sp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A8E6A638-D58F-2F34-E4FF-446E72B766CD}"/>
                  </a:ext>
                </a:extLst>
              </p:cNvPr>
              <p:cNvSpPr txBox="1"/>
              <p:nvPr/>
            </p:nvSpPr>
            <p:spPr>
              <a:xfrm rot="19437979">
                <a:off x="145949" y="346952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1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18ABF314-24FB-B25B-4E67-9723533ACF94}"/>
                </a:ext>
              </a:extLst>
            </p:cNvPr>
            <p:cNvGrpSpPr/>
            <p:nvPr/>
          </p:nvGrpSpPr>
          <p:grpSpPr>
            <a:xfrm>
              <a:off x="676599" y="828973"/>
              <a:ext cx="2007382" cy="1829144"/>
              <a:chOff x="676599" y="828973"/>
              <a:chExt cx="2007382" cy="1829144"/>
            </a:xfrm>
          </p:grpSpPr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98A8F5D9-C32B-FE0C-C95D-81EA9ED426CD}"/>
                  </a:ext>
                </a:extLst>
              </p:cNvPr>
              <p:cNvSpPr/>
              <p:nvPr/>
            </p:nvSpPr>
            <p:spPr>
              <a:xfrm rot="2099200">
                <a:off x="676599" y="977963"/>
                <a:ext cx="2007382" cy="1680154"/>
              </a:xfrm>
              <a:custGeom>
                <a:avLst/>
                <a:gdLst>
                  <a:gd name="connsiteX0" fmla="*/ 0 w 2164452"/>
                  <a:gd name="connsiteY0" fmla="*/ 0 h 1811621"/>
                  <a:gd name="connsiteX1" fmla="*/ 2164452 w 2164452"/>
                  <a:gd name="connsiteY1" fmla="*/ 1572567 h 1811621"/>
                  <a:gd name="connsiteX2" fmla="*/ 1428720 w 2164452"/>
                  <a:gd name="connsiteY2" fmla="*/ 1811621 h 1811621"/>
                  <a:gd name="connsiteX3" fmla="*/ 1384404 w 2164452"/>
                  <a:gd name="connsiteY3" fmla="*/ 1690540 h 1811621"/>
                  <a:gd name="connsiteX4" fmla="*/ 152633 w 2164452"/>
                  <a:gd name="connsiteY4" fmla="*/ 779923 h 1811621"/>
                  <a:gd name="connsiteX5" fmla="*/ 0 w 2164452"/>
                  <a:gd name="connsiteY5" fmla="*/ 772216 h 1811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4452" h="1811621">
                    <a:moveTo>
                      <a:pt x="0" y="0"/>
                    </a:moveTo>
                    <a:cubicBezTo>
                      <a:pt x="985954" y="0"/>
                      <a:pt x="1859776" y="634869"/>
                      <a:pt x="2164452" y="1572567"/>
                    </a:cubicBezTo>
                    <a:lnTo>
                      <a:pt x="1428720" y="1811621"/>
                    </a:lnTo>
                    <a:lnTo>
                      <a:pt x="1384404" y="1690540"/>
                    </a:lnTo>
                    <a:cubicBezTo>
                      <a:pt x="1175155" y="1195821"/>
                      <a:pt x="708676" y="836393"/>
                      <a:pt x="152633" y="779923"/>
                    </a:cubicBezTo>
                    <a:lnTo>
                      <a:pt x="0" y="7722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370108" tIns="716873" rIns="710912" bIns="2851827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92074476-816F-2FDC-FD2E-932B48A3671D}"/>
                  </a:ext>
                </a:extLst>
              </p:cNvPr>
              <p:cNvSpPr txBox="1"/>
              <p:nvPr/>
            </p:nvSpPr>
            <p:spPr>
              <a:xfrm rot="15093419">
                <a:off x="714406" y="1508710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1152913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2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786F5D8B-A031-0C7C-DD61-1444902AABD3}"/>
                </a:ext>
              </a:extLst>
            </p:cNvPr>
            <p:cNvGrpSpPr/>
            <p:nvPr/>
          </p:nvGrpSpPr>
          <p:grpSpPr>
            <a:xfrm>
              <a:off x="-1094700" y="-261797"/>
              <a:ext cx="2007382" cy="1679556"/>
              <a:chOff x="-1094700" y="-261797"/>
              <a:chExt cx="2007382" cy="1679556"/>
            </a:xfrm>
          </p:grpSpPr>
          <p:sp>
            <p:nvSpPr>
              <p:cNvPr id="28" name="Forme libre : forme 27">
                <a:extLst>
                  <a:ext uri="{FF2B5EF4-FFF2-40B4-BE49-F238E27FC236}">
                    <a16:creationId xmlns:a16="http://schemas.microsoft.com/office/drawing/2014/main" id="{C04BCF3E-6A09-4B35-EA70-BD4AA833491D}"/>
                  </a:ext>
                </a:extLst>
              </p:cNvPr>
              <p:cNvSpPr/>
              <p:nvPr/>
            </p:nvSpPr>
            <p:spPr>
              <a:xfrm rot="2099200">
                <a:off x="-1094700" y="-261797"/>
                <a:ext cx="2007382" cy="1679556"/>
              </a:xfrm>
              <a:custGeom>
                <a:avLst/>
                <a:gdLst>
                  <a:gd name="connsiteX0" fmla="*/ 2164452 w 2164452"/>
                  <a:gd name="connsiteY0" fmla="*/ 0 h 1810976"/>
                  <a:gd name="connsiteX1" fmla="*/ 2164452 w 2164452"/>
                  <a:gd name="connsiteY1" fmla="*/ 772216 h 1810976"/>
                  <a:gd name="connsiteX2" fmla="*/ 2163342 w 2164452"/>
                  <a:gd name="connsiteY2" fmla="*/ 772160 h 1810976"/>
                  <a:gd name="connsiteX3" fmla="*/ 777829 w 2164452"/>
                  <a:gd name="connsiteY3" fmla="*/ 1690540 h 1810976"/>
                  <a:gd name="connsiteX4" fmla="*/ 733749 w 2164452"/>
                  <a:gd name="connsiteY4" fmla="*/ 1810976 h 1810976"/>
                  <a:gd name="connsiteX5" fmla="*/ 0 w 2164452"/>
                  <a:gd name="connsiteY5" fmla="*/ 1572567 h 1810976"/>
                  <a:gd name="connsiteX6" fmla="*/ 2164452 w 2164452"/>
                  <a:gd name="connsiteY6" fmla="*/ 0 h 1810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4452" h="1810976">
                    <a:moveTo>
                      <a:pt x="2164452" y="0"/>
                    </a:moveTo>
                    <a:lnTo>
                      <a:pt x="2164452" y="772216"/>
                    </a:lnTo>
                    <a:lnTo>
                      <a:pt x="2163342" y="772160"/>
                    </a:lnTo>
                    <a:cubicBezTo>
                      <a:pt x="1540497" y="772160"/>
                      <a:pt x="1006100" y="1150846"/>
                      <a:pt x="777829" y="1690540"/>
                    </a:cubicBezTo>
                    <a:lnTo>
                      <a:pt x="733749" y="1810976"/>
                    </a:lnTo>
                    <a:lnTo>
                      <a:pt x="0" y="1572567"/>
                    </a:lnTo>
                    <a:cubicBezTo>
                      <a:pt x="304676" y="634869"/>
                      <a:pt x="1178499" y="0"/>
                      <a:pt x="2164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00617" tIns="730419" rIns="2380403" bIns="2838281" numCol="1" spcCol="1270" anchor="ctr" anchorCtr="0">
                <a:noAutofit/>
              </a:bodyPr>
              <a:lstStyle/>
              <a:p>
                <a:pPr marL="0" lvl="0" indent="0" algn="ctr" defTabSz="1289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900" kern="1200" dirty="0"/>
              </a:p>
            </p:txBody>
          </p: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91756119-919E-2EAB-6BE4-BE75818B8DBF}"/>
                  </a:ext>
                </a:extLst>
              </p:cNvPr>
              <p:cNvSpPr txBox="1"/>
              <p:nvPr/>
            </p:nvSpPr>
            <p:spPr>
              <a:xfrm rot="10629791">
                <a:off x="-952062" y="351596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3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6A31D299-802E-DABD-4762-2A155580AFA0}"/>
                </a:ext>
              </a:extLst>
            </p:cNvPr>
            <p:cNvGrpSpPr/>
            <p:nvPr/>
          </p:nvGrpSpPr>
          <p:grpSpPr>
            <a:xfrm>
              <a:off x="-2256281" y="701471"/>
              <a:ext cx="1290856" cy="2359816"/>
              <a:chOff x="-2256281" y="701471"/>
              <a:chExt cx="1290856" cy="2359816"/>
            </a:xfrm>
          </p:grpSpPr>
          <p:sp>
            <p:nvSpPr>
              <p:cNvPr id="27" name="Forme libre : forme 26">
                <a:extLst>
                  <a:ext uri="{FF2B5EF4-FFF2-40B4-BE49-F238E27FC236}">
                    <a16:creationId xmlns:a16="http://schemas.microsoft.com/office/drawing/2014/main" id="{46B6E3D0-06CC-852E-E7F9-6FC683385044}"/>
                  </a:ext>
                </a:extLst>
              </p:cNvPr>
              <p:cNvSpPr/>
              <p:nvPr/>
            </p:nvSpPr>
            <p:spPr>
              <a:xfrm rot="2099200">
                <a:off x="-2256281" y="701471"/>
                <a:ext cx="1290856" cy="2359816"/>
              </a:xfrm>
              <a:custGeom>
                <a:avLst/>
                <a:gdLst>
                  <a:gd name="connsiteX0" fmla="*/ 111543 w 1391863"/>
                  <a:gd name="connsiteY0" fmla="*/ 0 h 2544466"/>
                  <a:gd name="connsiteX1" fmla="*/ 843308 w 1391863"/>
                  <a:gd name="connsiteY1" fmla="*/ 237765 h 2544466"/>
                  <a:gd name="connsiteX2" fmla="*/ 836589 w 1391863"/>
                  <a:gd name="connsiteY2" fmla="*/ 256125 h 2544466"/>
                  <a:gd name="connsiteX3" fmla="*/ 768986 w 1391863"/>
                  <a:gd name="connsiteY3" fmla="*/ 703273 h 2544466"/>
                  <a:gd name="connsiteX4" fmla="*/ 1316186 w 1391863"/>
                  <a:gd name="connsiteY4" fmla="*/ 1863586 h 2544466"/>
                  <a:gd name="connsiteX5" fmla="*/ 1391863 w 1391863"/>
                  <a:gd name="connsiteY5" fmla="*/ 1920176 h 2544466"/>
                  <a:gd name="connsiteX6" fmla="*/ 938290 w 1391863"/>
                  <a:gd name="connsiteY6" fmla="*/ 2544466 h 2544466"/>
                  <a:gd name="connsiteX7" fmla="*/ 111543 w 1391863"/>
                  <a:gd name="connsiteY7" fmla="*/ 0 h 2544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1863" h="2544466">
                    <a:moveTo>
                      <a:pt x="111543" y="0"/>
                    </a:moveTo>
                    <a:lnTo>
                      <a:pt x="843308" y="237765"/>
                    </a:lnTo>
                    <a:lnTo>
                      <a:pt x="836589" y="256125"/>
                    </a:lnTo>
                    <a:cubicBezTo>
                      <a:pt x="792654" y="397379"/>
                      <a:pt x="768986" y="547562"/>
                      <a:pt x="768986" y="703273"/>
                    </a:cubicBezTo>
                    <a:cubicBezTo>
                      <a:pt x="768986" y="1170407"/>
                      <a:pt x="981997" y="1587789"/>
                      <a:pt x="1316186" y="1863586"/>
                    </a:cubicBezTo>
                    <a:lnTo>
                      <a:pt x="1391863" y="1920176"/>
                    </a:lnTo>
                    <a:lnTo>
                      <a:pt x="938290" y="2544466"/>
                    </a:lnTo>
                    <a:cubicBezTo>
                      <a:pt x="140637" y="1964937"/>
                      <a:pt x="-193134" y="937697"/>
                      <a:pt x="1115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56117" tIns="2098463" rIns="3019637" bIns="1388619" numCol="1" spcCol="1270" anchor="ctr" anchorCtr="0">
                <a:noAutofit/>
              </a:bodyPr>
              <a:lstStyle/>
              <a:p>
                <a:pPr marL="0" lvl="0" indent="0" algn="ctr" defTabSz="1377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3100" kern="1200" dirty="0"/>
              </a:p>
            </p:txBody>
          </p:sp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8F5B91AB-FF04-6BBE-B6C4-1DBDF933D85A}"/>
                  </a:ext>
                </a:extLst>
              </p:cNvPr>
              <p:cNvSpPr txBox="1"/>
              <p:nvPr/>
            </p:nvSpPr>
            <p:spPr>
              <a:xfrm rot="6426607">
                <a:off x="-2533506" y="1595118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4</a:t>
                </a:r>
                <a:endParaRPr lang="fr-FR" sz="3600" dirty="0">
                  <a:latin typeface="+mj-lt"/>
                </a:endParaRPr>
              </a:p>
            </p:txBody>
          </p:sp>
        </p:grp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827AA0E7-373C-E754-9F83-79D7E9937359}"/>
                </a:ext>
              </a:extLst>
            </p:cNvPr>
            <p:cNvGrpSpPr/>
            <p:nvPr/>
          </p:nvGrpSpPr>
          <p:grpSpPr>
            <a:xfrm>
              <a:off x="-2231148" y="3258136"/>
              <a:ext cx="2481260" cy="985084"/>
              <a:chOff x="-2231148" y="3258136"/>
              <a:chExt cx="2481260" cy="985084"/>
            </a:xfrm>
          </p:grpSpPr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41AB0AB4-9090-E181-0F24-4407F81DEF2D}"/>
                  </a:ext>
                </a:extLst>
              </p:cNvPr>
              <p:cNvSpPr/>
              <p:nvPr/>
            </p:nvSpPr>
            <p:spPr>
              <a:xfrm rot="2099200">
                <a:off x="-2231148" y="3258136"/>
                <a:ext cx="2481260" cy="985084"/>
              </a:xfrm>
              <a:custGeom>
                <a:avLst/>
                <a:gdLst>
                  <a:gd name="connsiteX0" fmla="*/ 2219493 w 2675410"/>
                  <a:gd name="connsiteY0" fmla="*/ 0 h 1062162"/>
                  <a:gd name="connsiteX1" fmla="*/ 2675410 w 2675410"/>
                  <a:gd name="connsiteY1" fmla="*/ 627516 h 1062162"/>
                  <a:gd name="connsiteX2" fmla="*/ 0 w 2675410"/>
                  <a:gd name="connsiteY2" fmla="*/ 627516 h 1062162"/>
                  <a:gd name="connsiteX3" fmla="*/ 453573 w 2675410"/>
                  <a:gd name="connsiteY3" fmla="*/ 3226 h 1062162"/>
                  <a:gd name="connsiteX4" fmla="*/ 493654 w 2675410"/>
                  <a:gd name="connsiteY4" fmla="*/ 33198 h 1062162"/>
                  <a:gd name="connsiteX5" fmla="*/ 1334376 w 2675410"/>
                  <a:gd name="connsiteY5" fmla="*/ 290003 h 1062162"/>
                  <a:gd name="connsiteX6" fmla="*/ 2175098 w 2675410"/>
                  <a:gd name="connsiteY6" fmla="*/ 33198 h 1062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75410" h="1062162">
                    <a:moveTo>
                      <a:pt x="2219493" y="0"/>
                    </a:moveTo>
                    <a:lnTo>
                      <a:pt x="2675410" y="627516"/>
                    </a:lnTo>
                    <a:cubicBezTo>
                      <a:pt x="1877757" y="1207045"/>
                      <a:pt x="797653" y="1207045"/>
                      <a:pt x="0" y="627516"/>
                    </a:cubicBezTo>
                    <a:lnTo>
                      <a:pt x="453573" y="3226"/>
                    </a:lnTo>
                    <a:lnTo>
                      <a:pt x="493654" y="33198"/>
                    </a:lnTo>
                    <a:cubicBezTo>
                      <a:pt x="733643" y="195332"/>
                      <a:pt x="1022954" y="290003"/>
                      <a:pt x="1334376" y="290003"/>
                    </a:cubicBezTo>
                    <a:cubicBezTo>
                      <a:pt x="1645799" y="290003"/>
                      <a:pt x="1935109" y="195332"/>
                      <a:pt x="2175098" y="3319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496060" tIns="3446780" rIns="1496060" bIns="195580" numCol="1" spcCol="1270" anchor="ctr" anchorCtr="0">
                <a:noAutofit/>
              </a:bodyPr>
              <a:lstStyle/>
              <a:p>
                <a:pPr marL="0" lvl="0" indent="0" algn="ctr" defTabSz="11557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fr-FR" sz="2600" kern="1200" dirty="0"/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CE4DEA47-69EC-C5B9-EF4F-7C5AB6632B10}"/>
                  </a:ext>
                </a:extLst>
              </p:cNvPr>
              <p:cNvSpPr txBox="1"/>
              <p:nvPr/>
            </p:nvSpPr>
            <p:spPr>
              <a:xfrm rot="2033520">
                <a:off x="-1897241" y="3467679"/>
                <a:ext cx="1822460" cy="462985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>
                    <a:gd name="adj" fmla="val 20918220"/>
                  </a:avLst>
                </a:prstTxWarp>
                <a:spAutoFit/>
              </a:bodyPr>
              <a:lstStyle/>
              <a:p>
                <a:r>
                  <a:rPr lang="fr-FR" sz="3600" spc="300" dirty="0">
                    <a:solidFill>
                      <a:schemeClr val="tx1"/>
                    </a:solidFill>
                    <a:latin typeface="+mj-lt"/>
                  </a:rPr>
                  <a:t>Requête 5</a:t>
                </a:r>
                <a:endParaRPr lang="fr-FR" sz="3600" dirty="0">
                  <a:latin typeface="+mj-lt"/>
                </a:endParaRPr>
              </a:p>
            </p:txBody>
          </p:sp>
        </p:grp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5C29A1D2-37ED-BBB3-0E8E-1A3A33AEBA1B}"/>
              </a:ext>
            </a:extLst>
          </p:cNvPr>
          <p:cNvSpPr txBox="1"/>
          <p:nvPr/>
        </p:nvSpPr>
        <p:spPr>
          <a:xfrm>
            <a:off x="3786273" y="390949"/>
            <a:ext cx="6426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spc="600" dirty="0"/>
              <a:t>Connaissance du contexte précis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E11616D4-7734-AB55-9B9E-4EF3EF07F6ED}"/>
              </a:ext>
            </a:extLst>
          </p:cNvPr>
          <p:cNvSpPr txBox="1"/>
          <p:nvPr/>
        </p:nvSpPr>
        <p:spPr>
          <a:xfrm>
            <a:off x="696686" y="2274838"/>
            <a:ext cx="10798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latin typeface="Agency FB" panose="020B0503020202020204" pitchFamily="34" charset="0"/>
              </a:rPr>
              <a:t>Même : 72 noms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Utile : 8 noms (dont 2 </a:t>
            </a:r>
            <a:r>
              <a:rPr lang="fr-FR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fr-FR" sz="3600" dirty="0">
                <a:latin typeface="Agency FB" panose="020B0503020202020204" pitchFamily="34" charset="0"/>
              </a:rPr>
              <a:t> requête 3)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Possiblement correct : 7 noms (dont 2 </a:t>
            </a:r>
            <a:r>
              <a:rPr lang="fr-FR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fr-FR" sz="3600" dirty="0">
                <a:latin typeface="Agency FB" panose="020B0503020202020204" pitchFamily="34" charset="0"/>
              </a:rPr>
              <a:t> requête 3)</a:t>
            </a:r>
          </a:p>
          <a:p>
            <a:pPr algn="ctr"/>
            <a:r>
              <a:rPr lang="fr-FR" sz="3600" dirty="0">
                <a:latin typeface="Agency FB" panose="020B0503020202020204" pitchFamily="34" charset="0"/>
              </a:rPr>
              <a:t>Incorrect : 14 noms (dont 10 </a:t>
            </a:r>
            <a:r>
              <a:rPr lang="fr-FR" sz="2000" dirty="0">
                <a:latin typeface="Agency FB" panose="020B0503020202020204" pitchFamily="34" charset="0"/>
                <a:sym typeface="Wingdings" panose="05000000000000000000" pitchFamily="2" charset="2"/>
              </a:rPr>
              <a:t></a:t>
            </a:r>
            <a:r>
              <a:rPr lang="fr-FR" sz="3600" dirty="0">
                <a:latin typeface="Agency FB" panose="020B0503020202020204" pitchFamily="34" charset="0"/>
              </a:rPr>
              <a:t> requête 3)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33989F8E-DE7E-AFC6-6E14-242110E45585}"/>
              </a:ext>
            </a:extLst>
          </p:cNvPr>
          <p:cNvCxnSpPr>
            <a:cxnSpLocks/>
          </p:cNvCxnSpPr>
          <p:nvPr/>
        </p:nvCxnSpPr>
        <p:spPr>
          <a:xfrm>
            <a:off x="960120" y="5987448"/>
            <a:ext cx="1027176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Image 63">
            <a:extLst>
              <a:ext uri="{FF2B5EF4-FFF2-40B4-BE49-F238E27FC236}">
                <a16:creationId xmlns:a16="http://schemas.microsoft.com/office/drawing/2014/main" id="{75D0134E-88DF-58A9-EE03-3DCEFF829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62" y="5807820"/>
            <a:ext cx="360000" cy="360000"/>
          </a:xfrm>
          <a:prstGeom prst="rect">
            <a:avLst/>
          </a:prstGeom>
        </p:spPr>
      </p:pic>
      <p:pic>
        <p:nvPicPr>
          <p:cNvPr id="65" name="Image 64">
            <a:extLst>
              <a:ext uri="{FF2B5EF4-FFF2-40B4-BE49-F238E27FC236}">
                <a16:creationId xmlns:a16="http://schemas.microsoft.com/office/drawing/2014/main" id="{AEE519F5-1403-B5CB-100D-8F3AD99A2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408" y="5807076"/>
            <a:ext cx="360744" cy="360744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7206F805-95B3-EAE5-6D40-FF18DEA0AB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34" y="5807076"/>
            <a:ext cx="360744" cy="360744"/>
          </a:xfrm>
          <a:prstGeom prst="rect">
            <a:avLst/>
          </a:prstGeom>
        </p:spPr>
      </p:pic>
      <p:sp>
        <p:nvSpPr>
          <p:cNvPr id="67" name="ZoneTexte 66">
            <a:extLst>
              <a:ext uri="{FF2B5EF4-FFF2-40B4-BE49-F238E27FC236}">
                <a16:creationId xmlns:a16="http://schemas.microsoft.com/office/drawing/2014/main" id="{5FE0700F-F9D8-C7BE-AE6E-0CDF2520D23A}"/>
              </a:ext>
            </a:extLst>
          </p:cNvPr>
          <p:cNvSpPr txBox="1"/>
          <p:nvPr/>
        </p:nvSpPr>
        <p:spPr>
          <a:xfrm>
            <a:off x="81643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D075125-299C-9777-71B9-F4DA16CD6902}"/>
              </a:ext>
            </a:extLst>
          </p:cNvPr>
          <p:cNvSpPr txBox="1"/>
          <p:nvPr/>
        </p:nvSpPr>
        <p:spPr>
          <a:xfrm>
            <a:off x="3385642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FB04FE65-B46B-14C4-1882-11A099D508BB}"/>
              </a:ext>
            </a:extLst>
          </p:cNvPr>
          <p:cNvSpPr txBox="1"/>
          <p:nvPr/>
        </p:nvSpPr>
        <p:spPr>
          <a:xfrm>
            <a:off x="11082854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B60DA543-85FE-0BB1-512F-3033358E1D27}"/>
              </a:ext>
            </a:extLst>
          </p:cNvPr>
          <p:cNvSpPr txBox="1"/>
          <p:nvPr/>
        </p:nvSpPr>
        <p:spPr>
          <a:xfrm>
            <a:off x="5954761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</a:t>
            </a:r>
            <a:endParaRPr lang="fr-FR" dirty="0">
              <a:latin typeface="+mj-lt"/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F3774E3B-0FBE-F0BE-9AAB-361749EBA43D}"/>
              </a:ext>
            </a:extLst>
          </p:cNvPr>
          <p:cNvSpPr txBox="1"/>
          <p:nvPr/>
        </p:nvSpPr>
        <p:spPr>
          <a:xfrm>
            <a:off x="8513738" y="6281055"/>
            <a:ext cx="304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T</a:t>
            </a:r>
            <a:endParaRPr lang="fr-FR" dirty="0">
              <a:latin typeface="+mj-lt"/>
            </a:endParaRP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71561847-7E20-95ED-5C22-D9A8196F2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83" y="5807076"/>
            <a:ext cx="360744" cy="360744"/>
          </a:xfrm>
          <a:prstGeom prst="rect">
            <a:avLst/>
          </a:prstGeom>
        </p:spPr>
      </p:pic>
      <p:pic>
        <p:nvPicPr>
          <p:cNvPr id="74" name="ball rouge">
            <a:extLst>
              <a:ext uri="{FF2B5EF4-FFF2-40B4-BE49-F238E27FC236}">
                <a16:creationId xmlns:a16="http://schemas.microsoft.com/office/drawing/2014/main" id="{D7B11EBC-E52A-C622-380F-2AA6AD1682F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3582" y="-4170582"/>
            <a:ext cx="15199165" cy="1519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63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2D4AE3-4060-2129-DF24-51B499D35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6D2472-2D4C-FC7D-5CAA-BCA5E230997A}"/>
              </a:ext>
            </a:extLst>
          </p:cNvPr>
          <p:cNvSpPr/>
          <p:nvPr/>
        </p:nvSpPr>
        <p:spPr>
          <a:xfrm>
            <a:off x="-76200" y="-126771"/>
            <a:ext cx="12344399" cy="7260419"/>
          </a:xfrm>
          <a:prstGeom prst="rect">
            <a:avLst/>
          </a:prstGeom>
          <a:gradFill flip="none" rotWithShape="1">
            <a:gsLst>
              <a:gs pos="39000">
                <a:schemeClr val="accent1">
                  <a:alpha val="95000"/>
                  <a:lumMod val="100000"/>
                </a:schemeClr>
              </a:gs>
              <a:gs pos="82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DA36A5A0-431C-411B-2464-E718B73495CB}"/>
              </a:ext>
            </a:extLst>
          </p:cNvPr>
          <p:cNvSpPr txBox="1">
            <a:spLocks/>
          </p:cNvSpPr>
          <p:nvPr/>
        </p:nvSpPr>
        <p:spPr>
          <a:xfrm>
            <a:off x="868680" y="2105561"/>
            <a:ext cx="10454640" cy="4387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Blip>
                <a:blip r:embed="rId3"/>
              </a:buBlip>
            </a:pPr>
            <a:r>
              <a:rPr lang="fr-FR" spc="300" dirty="0"/>
              <a:t> Fastidieux de tout lui expliquer</a:t>
            </a:r>
          </a:p>
          <a:p>
            <a:pPr algn="ctr">
              <a:buBlip>
                <a:blip r:embed="rId3"/>
              </a:buBlip>
            </a:pPr>
            <a:r>
              <a:rPr lang="fr-FR" spc="300" dirty="0"/>
              <a:t> Trop proche du nom source</a:t>
            </a:r>
          </a:p>
          <a:p>
            <a:pPr algn="ctr">
              <a:buBlip>
                <a:blip r:embed="rId3"/>
              </a:buBlip>
            </a:pPr>
            <a:r>
              <a:rPr lang="fr-FR" spc="300" dirty="0"/>
              <a:t> Perd le fil</a:t>
            </a:r>
          </a:p>
          <a:p>
            <a:pPr algn="ctr">
              <a:buBlip>
                <a:blip r:embed="rId3"/>
              </a:buBlip>
            </a:pPr>
            <a:r>
              <a:rPr lang="fr-FR" spc="300" dirty="0"/>
              <a:t> Donne de fausses informations</a:t>
            </a:r>
          </a:p>
          <a:p>
            <a:pPr algn="ctr">
              <a:buBlip>
                <a:blip r:embed="rId3"/>
              </a:buBlip>
            </a:pPr>
            <a:r>
              <a:rPr lang="fr-FR" spc="300" dirty="0"/>
              <a:t> Compte mal</a:t>
            </a:r>
          </a:p>
          <a:p>
            <a:pPr algn="ctr">
              <a:buBlip>
                <a:blip r:embed="rId3"/>
              </a:buBlip>
            </a:pPr>
            <a:r>
              <a:rPr lang="fr-FR" spc="300" dirty="0"/>
              <a:t> Ne sais pas ce qui sonne bien à l’oreille</a:t>
            </a:r>
          </a:p>
          <a:p>
            <a:pPr algn="ctr">
              <a:buBlip>
                <a:blip r:embed="rId3"/>
              </a:buBlip>
            </a:pPr>
            <a:endParaRPr lang="fr-FR" spc="300" dirty="0"/>
          </a:p>
          <a:p>
            <a:pPr marL="0" indent="0" algn="ctr">
              <a:buNone/>
            </a:pPr>
            <a:r>
              <a:rPr lang="fr-FR" spc="300" dirty="0">
                <a:solidFill>
                  <a:schemeClr val="accent2"/>
                </a:solidFill>
              </a:rPr>
              <a:t>=&gt; une aide, pas une solution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F422139-55AB-4B14-AE92-03AD4889D8AE}"/>
              </a:ext>
            </a:extLst>
          </p:cNvPr>
          <p:cNvSpPr txBox="1"/>
          <p:nvPr/>
        </p:nvSpPr>
        <p:spPr>
          <a:xfrm>
            <a:off x="2197101" y="391061"/>
            <a:ext cx="779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300" dirty="0">
                <a:latin typeface="+mj-lt"/>
              </a:rPr>
              <a:t>Conclusion</a:t>
            </a:r>
          </a:p>
        </p:txBody>
      </p:sp>
      <p:pic>
        <p:nvPicPr>
          <p:cNvPr id="74" name="ball rouge">
            <a:extLst>
              <a:ext uri="{FF2B5EF4-FFF2-40B4-BE49-F238E27FC236}">
                <a16:creationId xmlns:a16="http://schemas.microsoft.com/office/drawing/2014/main" id="{70399A0F-8DB1-C984-0A56-092F2E90E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50000" r="9892" b="27440"/>
          <a:stretch/>
        </p:blipFill>
        <p:spPr>
          <a:xfrm>
            <a:off x="-1" y="3428999"/>
            <a:ext cx="12192001" cy="3429001"/>
          </a:xfrm>
          <a:prstGeom prst="rect">
            <a:avLst/>
          </a:prstGeom>
        </p:spPr>
      </p:pic>
      <p:pic>
        <p:nvPicPr>
          <p:cNvPr id="2" name="ball rouge">
            <a:extLst>
              <a:ext uri="{FF2B5EF4-FFF2-40B4-BE49-F238E27FC236}">
                <a16:creationId xmlns:a16="http://schemas.microsoft.com/office/drawing/2014/main" id="{0806159E-0048-8179-AE54-7C7AD065F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2" t="27440" r="9892" b="50000"/>
          <a:stretch/>
        </p:blipFill>
        <p:spPr>
          <a:xfrm>
            <a:off x="1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08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9A4DF-2916-A3A5-F9F4-BDDE7A6F5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3567EBC-D3D5-BDC3-2F4F-C73D196EB039}"/>
              </a:ext>
            </a:extLst>
          </p:cNvPr>
          <p:cNvSpPr/>
          <p:nvPr/>
        </p:nvSpPr>
        <p:spPr>
          <a:xfrm>
            <a:off x="6096000" y="0"/>
            <a:ext cx="6096000" cy="7580459"/>
          </a:xfrm>
          <a:prstGeom prst="rect">
            <a:avLst/>
          </a:prstGeom>
          <a:gradFill flip="none" rotWithShape="1">
            <a:gsLst>
              <a:gs pos="27000">
                <a:schemeClr val="accent1">
                  <a:lumMod val="100000"/>
                  <a:alpha val="90000"/>
                </a:schemeClr>
              </a:gs>
              <a:gs pos="74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15FBAD-CA16-B255-958E-0E722F83D0DA}"/>
              </a:ext>
            </a:extLst>
          </p:cNvPr>
          <p:cNvSpPr/>
          <p:nvPr/>
        </p:nvSpPr>
        <p:spPr>
          <a:xfrm flipH="1">
            <a:off x="5926" y="7938"/>
            <a:ext cx="6096000" cy="7580459"/>
          </a:xfrm>
          <a:prstGeom prst="rect">
            <a:avLst/>
          </a:prstGeom>
          <a:gradFill flip="none" rotWithShape="1">
            <a:gsLst>
              <a:gs pos="27000">
                <a:schemeClr val="accent1">
                  <a:lumMod val="100000"/>
                  <a:alpha val="90000"/>
                </a:schemeClr>
              </a:gs>
              <a:gs pos="74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65AA78-11D7-CA83-AB10-00EA135E0BBF}"/>
              </a:ext>
            </a:extLst>
          </p:cNvPr>
          <p:cNvSpPr/>
          <p:nvPr/>
        </p:nvSpPr>
        <p:spPr>
          <a:xfrm>
            <a:off x="4922520" y="-106680"/>
            <a:ext cx="1173480" cy="7284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88A8FB2-0446-D8A0-7C1F-54B0CA855B76}"/>
              </a:ext>
            </a:extLst>
          </p:cNvPr>
          <p:cNvSpPr txBox="1">
            <a:spLocks/>
          </p:cNvSpPr>
          <p:nvPr/>
        </p:nvSpPr>
        <p:spPr>
          <a:xfrm>
            <a:off x="6431280" y="3596640"/>
            <a:ext cx="5405966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pc="600" dirty="0"/>
              <a:t>Étude théorique spécifique :</a:t>
            </a:r>
            <a:br>
              <a:rPr lang="fr-FR" spc="600" dirty="0"/>
            </a:br>
            <a:r>
              <a:rPr lang="fr-FR" spc="600" dirty="0"/>
              <a:t>les noms Pokémon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14E992F-2C83-343C-2080-3DA54E7666EC}"/>
              </a:ext>
            </a:extLst>
          </p:cNvPr>
          <p:cNvSpPr txBox="1"/>
          <p:nvPr/>
        </p:nvSpPr>
        <p:spPr>
          <a:xfrm>
            <a:off x="6587913" y="1267876"/>
            <a:ext cx="4910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600" dirty="0">
                <a:latin typeface="+mj-lt"/>
              </a:rPr>
              <a:t>Partie</a:t>
            </a:r>
            <a:r>
              <a:rPr lang="fr-FR" sz="8000" spc="300" dirty="0">
                <a:latin typeface="+mj-lt"/>
              </a:rPr>
              <a:t> 2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97F9EF5-A179-067D-CEA1-8EC90A9F3865}"/>
              </a:ext>
            </a:extLst>
          </p:cNvPr>
          <p:cNvGrpSpPr/>
          <p:nvPr/>
        </p:nvGrpSpPr>
        <p:grpSpPr>
          <a:xfrm flipH="1">
            <a:off x="1422400" y="-234559"/>
            <a:ext cx="3846913" cy="7338874"/>
            <a:chOff x="8197429" y="-2921953"/>
            <a:chExt cx="5513287" cy="8526713"/>
          </a:xfrm>
          <a:blipFill dpi="0" rotWithShape="1">
            <a:blip r:embed="rId3"/>
            <a:srcRect/>
            <a:stretch>
              <a:fillRect/>
            </a:stretch>
          </a:blipFill>
        </p:grpSpPr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2413FB46-976F-59B3-E1B5-05436F67369A}"/>
                </a:ext>
              </a:extLst>
            </p:cNvPr>
            <p:cNvSpPr/>
            <p:nvPr/>
          </p:nvSpPr>
          <p:spPr>
            <a:xfrm rot="18618137">
              <a:off x="6742179" y="-451116"/>
              <a:ext cx="6003169" cy="14910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47A40F23-9E93-32C3-DCBF-B948829DBB2B}"/>
                </a:ext>
              </a:extLst>
            </p:cNvPr>
            <p:cNvSpPr/>
            <p:nvPr/>
          </p:nvSpPr>
          <p:spPr>
            <a:xfrm rot="18618137">
              <a:off x="9285433" y="-885715"/>
              <a:ext cx="6461522" cy="23890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8E3B7CB2-BA5D-4829-D7DE-82F66DC1582C}"/>
                </a:ext>
              </a:extLst>
            </p:cNvPr>
            <p:cNvSpPr/>
            <p:nvPr/>
          </p:nvSpPr>
          <p:spPr>
            <a:xfrm rot="18618137">
              <a:off x="9894584" y="1791439"/>
              <a:ext cx="6123339" cy="150330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8" name="Rectangle : coins arrondis 17">
              <a:extLst>
                <a:ext uri="{FF2B5EF4-FFF2-40B4-BE49-F238E27FC236}">
                  <a16:creationId xmlns:a16="http://schemas.microsoft.com/office/drawing/2014/main" id="{2C190A01-BBBF-D560-0B28-7461AB081269}"/>
                </a:ext>
              </a:extLst>
            </p:cNvPr>
            <p:cNvSpPr/>
            <p:nvPr/>
          </p:nvSpPr>
          <p:spPr>
            <a:xfrm rot="18618137">
              <a:off x="8810366" y="2150697"/>
              <a:ext cx="1163172" cy="238904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551617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63BF3-D1C4-F078-BDD0-F380B0DA3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6715A2-243C-846E-CDFB-2741EC693C3C}"/>
              </a:ext>
            </a:extLst>
          </p:cNvPr>
          <p:cNvSpPr/>
          <p:nvPr/>
        </p:nvSpPr>
        <p:spPr>
          <a:xfrm>
            <a:off x="6096000" y="0"/>
            <a:ext cx="6096000" cy="7580459"/>
          </a:xfrm>
          <a:prstGeom prst="rect">
            <a:avLst/>
          </a:prstGeom>
          <a:gradFill flip="none" rotWithShape="1">
            <a:gsLst>
              <a:gs pos="27000">
                <a:schemeClr val="accent1">
                  <a:lumMod val="100000"/>
                  <a:alpha val="90000"/>
                </a:schemeClr>
              </a:gs>
              <a:gs pos="74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4691B3-BE3E-C61D-F22E-56222D3F44E5}"/>
              </a:ext>
            </a:extLst>
          </p:cNvPr>
          <p:cNvSpPr/>
          <p:nvPr/>
        </p:nvSpPr>
        <p:spPr>
          <a:xfrm flipH="1">
            <a:off x="5926" y="7938"/>
            <a:ext cx="6096000" cy="7580459"/>
          </a:xfrm>
          <a:prstGeom prst="rect">
            <a:avLst/>
          </a:prstGeom>
          <a:gradFill flip="none" rotWithShape="1">
            <a:gsLst>
              <a:gs pos="27000">
                <a:schemeClr val="accent1">
                  <a:lumMod val="100000"/>
                  <a:alpha val="90000"/>
                </a:schemeClr>
              </a:gs>
              <a:gs pos="74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B3AC4D-9F9E-24E6-4501-590C5D90A655}"/>
              </a:ext>
            </a:extLst>
          </p:cNvPr>
          <p:cNvSpPr/>
          <p:nvPr/>
        </p:nvSpPr>
        <p:spPr>
          <a:xfrm>
            <a:off x="4922520" y="-106680"/>
            <a:ext cx="1173480" cy="7284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635569-8824-CF28-94CF-061AD69A6BDE}"/>
              </a:ext>
            </a:extLst>
          </p:cNvPr>
          <p:cNvSpPr txBox="1">
            <a:spLocks/>
          </p:cNvSpPr>
          <p:nvPr/>
        </p:nvSpPr>
        <p:spPr>
          <a:xfrm>
            <a:off x="441960" y="3596640"/>
            <a:ext cx="5405966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pc="600" dirty="0"/>
              <a:t>Traduire les</a:t>
            </a:r>
            <a:br>
              <a:rPr lang="fr-FR" spc="600" dirty="0"/>
            </a:br>
            <a:r>
              <a:rPr lang="fr-FR" spc="600" dirty="0"/>
              <a:t>mots-valises dans les noms Pokémon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205F0C-7ACD-D030-41FE-05C75B18240E}"/>
              </a:ext>
            </a:extLst>
          </p:cNvPr>
          <p:cNvSpPr txBox="1"/>
          <p:nvPr/>
        </p:nvSpPr>
        <p:spPr>
          <a:xfrm>
            <a:off x="598593" y="1267876"/>
            <a:ext cx="4910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600" dirty="0">
                <a:latin typeface="+mj-lt"/>
              </a:rPr>
              <a:t>Partie</a:t>
            </a:r>
            <a:r>
              <a:rPr lang="fr-FR" sz="8000" spc="300" dirty="0">
                <a:latin typeface="+mj-lt"/>
              </a:rPr>
              <a:t> 3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4" name="Zoom de section 23">
                <a:extLst>
                  <a:ext uri="{FF2B5EF4-FFF2-40B4-BE49-F238E27FC236}">
                    <a16:creationId xmlns:a16="http://schemas.microsoft.com/office/drawing/2014/main" id="{A8A65B45-DD97-1B0E-D859-CC6C094293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4832705"/>
                  </p:ext>
                </p:extLst>
              </p:nvPr>
            </p:nvGraphicFramePr>
            <p:xfrm>
              <a:off x="6159600" y="237600"/>
              <a:ext cx="5992639" cy="6382800"/>
            </p:xfrm>
            <a:graphic>
              <a:graphicData uri="http://schemas.microsoft.com/office/powerpoint/2016/sectionzoom">
                <psez:sectionZm>
                  <psez:sectionZmObj sectionId="{AABEB0FD-87EB-4953-B4BD-6D8D89EC7BB1}">
                    <psez:zmPr id="{3296F69B-3188-4124-A35D-DB03708A8235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92639" cy="6382800"/>
                        </a:xfrm>
                        <a:prstGeom prst="roundRect">
                          <a:avLst>
                            <a:gd name="adj" fmla="val 16667"/>
                          </a:avLst>
                        </a:prstGeom>
                        <a:ln>
                          <a:noFill/>
                        </a:ln>
                        <a:effectLst>
                          <a:outerShdw blurRad="76200" dist="38100" dir="78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  <a:scene3d>
                          <a:camera prst="orthographicFront"/>
                          <a:lightRig rig="contrasting" dir="t">
                            <a:rot lat="0" lon="0" rev="4200000"/>
                          </a:lightRig>
                        </a:scene3d>
                        <a:sp3d prstMaterial="plastic">
                          <a:bevelT w="381000" h="114300" prst="relaxedInset"/>
                          <a:contourClr>
                            <a:srgbClr val="969696"/>
                          </a:contour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4" name="Zoom de section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8A65B45-DD97-1B0E-D859-CC6C094293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9600" y="237600"/>
                <a:ext cx="5992639" cy="63828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0923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98A10-5206-75F3-F1EB-8490C3FEC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08BCC069-A9C5-BC0C-EBD4-8EAC6C3F56E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434839"/>
            <a:ext cx="1859280" cy="1859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8FB701-DB9B-BDF6-5F4E-67D02881B697}"/>
              </a:ext>
            </a:extLst>
          </p:cNvPr>
          <p:cNvSpPr/>
          <p:nvPr/>
        </p:nvSpPr>
        <p:spPr>
          <a:xfrm flipH="1">
            <a:off x="5926" y="7938"/>
            <a:ext cx="6096000" cy="7580459"/>
          </a:xfrm>
          <a:prstGeom prst="rect">
            <a:avLst/>
          </a:prstGeom>
          <a:gradFill flip="none" rotWithShape="1">
            <a:gsLst>
              <a:gs pos="27000">
                <a:schemeClr val="accent1">
                  <a:lumMod val="100000"/>
                  <a:alpha val="90000"/>
                </a:schemeClr>
              </a:gs>
              <a:gs pos="74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011284-EC3F-4709-97FD-0C06323F67CF}"/>
              </a:ext>
            </a:extLst>
          </p:cNvPr>
          <p:cNvSpPr/>
          <p:nvPr/>
        </p:nvSpPr>
        <p:spPr>
          <a:xfrm>
            <a:off x="6096000" y="-106680"/>
            <a:ext cx="6096000" cy="70713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80233D5-72C7-77BF-3488-B8E516F1A91C}"/>
              </a:ext>
            </a:extLst>
          </p:cNvPr>
          <p:cNvSpPr txBox="1"/>
          <p:nvPr/>
        </p:nvSpPr>
        <p:spPr>
          <a:xfrm>
            <a:off x="792480" y="1268999"/>
            <a:ext cx="4511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spc="600" dirty="0">
                <a:latin typeface="+mj-lt"/>
              </a:rPr>
              <a:t>Merci pour votre attention</a:t>
            </a:r>
          </a:p>
        </p:txBody>
      </p:sp>
      <p:sp>
        <p:nvSpPr>
          <p:cNvPr id="6" name="Cadre 5">
            <a:extLst>
              <a:ext uri="{FF2B5EF4-FFF2-40B4-BE49-F238E27FC236}">
                <a16:creationId xmlns:a16="http://schemas.microsoft.com/office/drawing/2014/main" id="{F3D1419E-7030-0A79-2071-BBD4F904CFE1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frame">
            <a:avLst>
              <a:gd name="adj1" fmla="val 3250"/>
            </a:avLst>
          </a:prstGeom>
          <a:solidFill>
            <a:schemeClr val="bg1">
              <a:lumMod val="7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E37BF6-8C6F-2596-D7C2-223DA3CC0B3C}"/>
              </a:ext>
            </a:extLst>
          </p:cNvPr>
          <p:cNvSpPr/>
          <p:nvPr/>
        </p:nvSpPr>
        <p:spPr>
          <a:xfrm>
            <a:off x="4922520" y="-106680"/>
            <a:ext cx="1173480" cy="728472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tx2">
                  <a:alpha val="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3903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2765E45-5E0A-918D-450A-6F64F751D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8D70E5B-BD4C-0590-3FF4-B6BFF3F1C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6" b="11909"/>
          <a:stretch>
            <a:fillRect/>
          </a:stretch>
        </p:blipFill>
        <p:spPr>
          <a:xfrm rot="3221049">
            <a:off x="8425087" y="-383963"/>
            <a:ext cx="4396656" cy="3931057"/>
          </a:xfrm>
          <a:custGeom>
            <a:avLst/>
            <a:gdLst>
              <a:gd name="connsiteX0" fmla="*/ 2637359 w 7670763"/>
              <a:gd name="connsiteY0" fmla="*/ 6701907 h 6858441"/>
              <a:gd name="connsiteX1" fmla="*/ 2654195 w 7670763"/>
              <a:gd name="connsiteY1" fmla="*/ 6698941 h 6858441"/>
              <a:gd name="connsiteX2" fmla="*/ 2655127 w 7670763"/>
              <a:gd name="connsiteY2" fmla="*/ 6692681 h 6858441"/>
              <a:gd name="connsiteX3" fmla="*/ 0 w 7670763"/>
              <a:gd name="connsiteY3" fmla="*/ 2855602 h 6858441"/>
              <a:gd name="connsiteX4" fmla="*/ 52378 w 7670763"/>
              <a:gd name="connsiteY4" fmla="*/ 2889522 h 6858441"/>
              <a:gd name="connsiteX5" fmla="*/ 534531 w 7670763"/>
              <a:gd name="connsiteY5" fmla="*/ 3310050 h 6858441"/>
              <a:gd name="connsiteX6" fmla="*/ 809855 w 7670763"/>
              <a:gd name="connsiteY6" fmla="*/ 3639053 h 6858441"/>
              <a:gd name="connsiteX7" fmla="*/ 905772 w 7670763"/>
              <a:gd name="connsiteY7" fmla="*/ 3780682 h 6858441"/>
              <a:gd name="connsiteX8" fmla="*/ 908982 w 7670763"/>
              <a:gd name="connsiteY8" fmla="*/ 3765944 h 6858441"/>
              <a:gd name="connsiteX9" fmla="*/ 1029103 w 7670763"/>
              <a:gd name="connsiteY9" fmla="*/ 3453823 h 6858441"/>
              <a:gd name="connsiteX10" fmla="*/ 1858139 w 7670763"/>
              <a:gd name="connsiteY10" fmla="*/ 2551936 h 6858441"/>
              <a:gd name="connsiteX11" fmla="*/ 1872987 w 7670763"/>
              <a:gd name="connsiteY11" fmla="*/ 2544961 h 6858441"/>
              <a:gd name="connsiteX12" fmla="*/ 1870126 w 7670763"/>
              <a:gd name="connsiteY12" fmla="*/ 2509334 h 6858441"/>
              <a:gd name="connsiteX13" fmla="*/ 2031391 w 7670763"/>
              <a:gd name="connsiteY13" fmla="*/ 1336121 h 6858441"/>
              <a:gd name="connsiteX14" fmla="*/ 2397349 w 7670763"/>
              <a:gd name="connsiteY14" fmla="*/ 374106 h 6858441"/>
              <a:gd name="connsiteX15" fmla="*/ 2430711 w 7670763"/>
              <a:gd name="connsiteY15" fmla="*/ 316751 h 6858441"/>
              <a:gd name="connsiteX16" fmla="*/ 2587971 w 7670763"/>
              <a:gd name="connsiteY16" fmla="*/ 0 h 6858441"/>
              <a:gd name="connsiteX17" fmla="*/ 2905697 w 7670763"/>
              <a:gd name="connsiteY17" fmla="*/ 0 h 6858441"/>
              <a:gd name="connsiteX18" fmla="*/ 2912288 w 7670763"/>
              <a:gd name="connsiteY18" fmla="*/ 63824 h 6858441"/>
              <a:gd name="connsiteX19" fmla="*/ 2913995 w 7670763"/>
              <a:gd name="connsiteY19" fmla="*/ 66669 h 6858441"/>
              <a:gd name="connsiteX20" fmla="*/ 2812973 w 7670763"/>
              <a:gd name="connsiteY20" fmla="*/ 1545065 h 6858441"/>
              <a:gd name="connsiteX21" fmla="*/ 2526342 w 7670763"/>
              <a:gd name="connsiteY21" fmla="*/ 2349746 h 6858441"/>
              <a:gd name="connsiteX22" fmla="*/ 2500617 w 7670763"/>
              <a:gd name="connsiteY22" fmla="*/ 2399528 h 6858441"/>
              <a:gd name="connsiteX23" fmla="*/ 2617178 w 7670763"/>
              <a:gd name="connsiteY23" fmla="*/ 2412612 h 6858441"/>
              <a:gd name="connsiteX24" fmla="*/ 2739044 w 7670763"/>
              <a:gd name="connsiteY24" fmla="*/ 2442636 h 6858441"/>
              <a:gd name="connsiteX25" fmla="*/ 2814922 w 7670763"/>
              <a:gd name="connsiteY25" fmla="*/ 2472533 h 6858441"/>
              <a:gd name="connsiteX26" fmla="*/ 2953879 w 7670763"/>
              <a:gd name="connsiteY26" fmla="*/ 2485483 h 6858441"/>
              <a:gd name="connsiteX27" fmla="*/ 3511657 w 7670763"/>
              <a:gd name="connsiteY27" fmla="*/ 2586132 h 6858441"/>
              <a:gd name="connsiteX28" fmla="*/ 3795332 w 7670763"/>
              <a:gd name="connsiteY28" fmla="*/ 2660144 h 6858441"/>
              <a:gd name="connsiteX29" fmla="*/ 3987598 w 7670763"/>
              <a:gd name="connsiteY29" fmla="*/ 2721350 h 6858441"/>
              <a:gd name="connsiteX30" fmla="*/ 4216079 w 7670763"/>
              <a:gd name="connsiteY30" fmla="*/ 2710516 h 6858441"/>
              <a:gd name="connsiteX31" fmla="*/ 4507895 w 7670763"/>
              <a:gd name="connsiteY31" fmla="*/ 2733537 h 6858441"/>
              <a:gd name="connsiteX32" fmla="*/ 4747989 w 7670763"/>
              <a:gd name="connsiteY32" fmla="*/ 2780604 h 6858441"/>
              <a:gd name="connsiteX33" fmla="*/ 4826949 w 7670763"/>
              <a:gd name="connsiteY33" fmla="*/ 2804908 h 6858441"/>
              <a:gd name="connsiteX34" fmla="*/ 4986815 w 7670763"/>
              <a:gd name="connsiteY34" fmla="*/ 2798572 h 6858441"/>
              <a:gd name="connsiteX35" fmla="*/ 5248907 w 7670763"/>
              <a:gd name="connsiteY35" fmla="*/ 2796416 h 6858441"/>
              <a:gd name="connsiteX36" fmla="*/ 5754955 w 7670763"/>
              <a:gd name="connsiteY36" fmla="*/ 2815218 h 6858441"/>
              <a:gd name="connsiteX37" fmla="*/ 5974163 w 7670763"/>
              <a:gd name="connsiteY37" fmla="*/ 2834574 h 6858441"/>
              <a:gd name="connsiteX38" fmla="*/ 6031864 w 7670763"/>
              <a:gd name="connsiteY38" fmla="*/ 2445756 h 6858441"/>
              <a:gd name="connsiteX39" fmla="*/ 5232103 w 7670763"/>
              <a:gd name="connsiteY39" fmla="*/ 2557772 h 6858441"/>
              <a:gd name="connsiteX40" fmla="*/ 5217643 w 7670763"/>
              <a:gd name="connsiteY40" fmla="*/ 2454540 h 6858441"/>
              <a:gd name="connsiteX41" fmla="*/ 5192990 w 7670763"/>
              <a:gd name="connsiteY41" fmla="*/ 2455694 h 6858441"/>
              <a:gd name="connsiteX42" fmla="*/ 5156575 w 7670763"/>
              <a:gd name="connsiteY42" fmla="*/ 1678223 h 6858441"/>
              <a:gd name="connsiteX43" fmla="*/ 4120745 w 7670763"/>
              <a:gd name="connsiteY43" fmla="*/ 1549638 h 6858441"/>
              <a:gd name="connsiteX44" fmla="*/ 4124481 w 7670763"/>
              <a:gd name="connsiteY44" fmla="*/ 1519540 h 6858441"/>
              <a:gd name="connsiteX45" fmla="*/ 4042636 w 7670763"/>
              <a:gd name="connsiteY45" fmla="*/ 1534019 h 6858441"/>
              <a:gd name="connsiteX46" fmla="*/ 3986915 w 7670763"/>
              <a:gd name="connsiteY46" fmla="*/ 1219064 h 6858441"/>
              <a:gd name="connsiteX47" fmla="*/ 3964099 w 7670763"/>
              <a:gd name="connsiteY47" fmla="*/ 1218394 h 6858441"/>
              <a:gd name="connsiteX48" fmla="*/ 3967328 w 7670763"/>
              <a:gd name="connsiteY48" fmla="*/ 1108345 h 6858441"/>
              <a:gd name="connsiteX49" fmla="*/ 3917466 w 7670763"/>
              <a:gd name="connsiteY49" fmla="*/ 826507 h 6858441"/>
              <a:gd name="connsiteX50" fmla="*/ 3876770 w 7670763"/>
              <a:gd name="connsiteY50" fmla="*/ 831075 h 6858441"/>
              <a:gd name="connsiteX51" fmla="*/ 3783482 w 7670763"/>
              <a:gd name="connsiteY51" fmla="*/ 0 h 6858441"/>
              <a:gd name="connsiteX52" fmla="*/ 5198505 w 7670763"/>
              <a:gd name="connsiteY52" fmla="*/ 0 h 6858441"/>
              <a:gd name="connsiteX53" fmla="*/ 5161720 w 7670763"/>
              <a:gd name="connsiteY53" fmla="*/ 1253539 h 6858441"/>
              <a:gd name="connsiteX54" fmla="*/ 5144085 w 7670763"/>
              <a:gd name="connsiteY54" fmla="*/ 1253022 h 6858441"/>
              <a:gd name="connsiteX55" fmla="*/ 5155317 w 7670763"/>
              <a:gd name="connsiteY55" fmla="*/ 1316498 h 6858441"/>
              <a:gd name="connsiteX56" fmla="*/ 5628390 w 7670763"/>
              <a:gd name="connsiteY56" fmla="*/ 1375224 h 6858441"/>
              <a:gd name="connsiteX57" fmla="*/ 5627132 w 7670763"/>
              <a:gd name="connsiteY57" fmla="*/ 1385372 h 6858441"/>
              <a:gd name="connsiteX58" fmla="*/ 5628951 w 7670763"/>
              <a:gd name="connsiteY58" fmla="*/ 1385286 h 6858441"/>
              <a:gd name="connsiteX59" fmla="*/ 5666813 w 7670763"/>
              <a:gd name="connsiteY59" fmla="*/ 2193616 h 6858441"/>
              <a:gd name="connsiteX60" fmla="*/ 6056785 w 7670763"/>
              <a:gd name="connsiteY60" fmla="*/ 2138995 h 6858441"/>
              <a:gd name="connsiteX61" fmla="*/ 6055270 w 7670763"/>
              <a:gd name="connsiteY61" fmla="*/ 2136468 h 6858441"/>
              <a:gd name="connsiteX62" fmla="*/ 6073903 w 7670763"/>
              <a:gd name="connsiteY62" fmla="*/ 2136598 h 6858441"/>
              <a:gd name="connsiteX63" fmla="*/ 6227925 w 7670763"/>
              <a:gd name="connsiteY63" fmla="*/ 2115025 h 6858441"/>
              <a:gd name="connsiteX64" fmla="*/ 6231097 w 7670763"/>
              <a:gd name="connsiteY64" fmla="*/ 2137683 h 6858441"/>
              <a:gd name="connsiteX65" fmla="*/ 6436679 w 7670763"/>
              <a:gd name="connsiteY65" fmla="*/ 2139103 h 6858441"/>
              <a:gd name="connsiteX66" fmla="*/ 6320751 w 7670763"/>
              <a:gd name="connsiteY66" fmla="*/ 2579294 h 6858441"/>
              <a:gd name="connsiteX67" fmla="*/ 6318201 w 7670763"/>
              <a:gd name="connsiteY67" fmla="*/ 2575043 h 6858441"/>
              <a:gd name="connsiteX68" fmla="*/ 6283142 w 7670763"/>
              <a:gd name="connsiteY68" fmla="*/ 2811293 h 6858441"/>
              <a:gd name="connsiteX69" fmla="*/ 6750220 w 7670763"/>
              <a:gd name="connsiteY69" fmla="*/ 2773863 h 6858441"/>
              <a:gd name="connsiteX70" fmla="*/ 6564801 w 7670763"/>
              <a:gd name="connsiteY70" fmla="*/ 3172761 h 6858441"/>
              <a:gd name="connsiteX71" fmla="*/ 6611129 w 7670763"/>
              <a:gd name="connsiteY71" fmla="*/ 3187396 h 6858441"/>
              <a:gd name="connsiteX72" fmla="*/ 7100781 w 7670763"/>
              <a:gd name="connsiteY72" fmla="*/ 3709642 h 6858441"/>
              <a:gd name="connsiteX73" fmla="*/ 7101532 w 7670763"/>
              <a:gd name="connsiteY73" fmla="*/ 3717782 h 6858441"/>
              <a:gd name="connsiteX74" fmla="*/ 7124735 w 7670763"/>
              <a:gd name="connsiteY74" fmla="*/ 3724818 h 6858441"/>
              <a:gd name="connsiteX75" fmla="*/ 7667422 w 7670763"/>
              <a:gd name="connsiteY75" fmla="*/ 4149916 h 6858441"/>
              <a:gd name="connsiteX76" fmla="*/ 6985397 w 7670763"/>
              <a:gd name="connsiteY76" fmla="*/ 4250224 h 6858441"/>
              <a:gd name="connsiteX77" fmla="*/ 6957321 w 7670763"/>
              <a:gd name="connsiteY77" fmla="*/ 4243829 h 6858441"/>
              <a:gd name="connsiteX78" fmla="*/ 6941351 w 7670763"/>
              <a:gd name="connsiteY78" fmla="*/ 4267393 h 6858441"/>
              <a:gd name="connsiteX79" fmla="*/ 6626277 w 7670763"/>
              <a:gd name="connsiteY79" fmla="*/ 4548884 h 6858441"/>
              <a:gd name="connsiteX80" fmla="*/ 6590819 w 7670763"/>
              <a:gd name="connsiteY80" fmla="*/ 4568652 h 6858441"/>
              <a:gd name="connsiteX81" fmla="*/ 6514450 w 7670763"/>
              <a:gd name="connsiteY81" fmla="*/ 4638827 h 6858441"/>
              <a:gd name="connsiteX82" fmla="*/ 6078253 w 7670763"/>
              <a:gd name="connsiteY82" fmla="*/ 4955485 h 6858441"/>
              <a:gd name="connsiteX83" fmla="*/ 6061854 w 7670763"/>
              <a:gd name="connsiteY83" fmla="*/ 4965236 h 6858441"/>
              <a:gd name="connsiteX84" fmla="*/ 6026356 w 7670763"/>
              <a:gd name="connsiteY84" fmla="*/ 5042420 h 6858441"/>
              <a:gd name="connsiteX85" fmla="*/ 5843830 w 7670763"/>
              <a:gd name="connsiteY85" fmla="*/ 5299209 h 6858441"/>
              <a:gd name="connsiteX86" fmla="*/ 5827599 w 7670763"/>
              <a:gd name="connsiteY86" fmla="*/ 5315737 h 6858441"/>
              <a:gd name="connsiteX87" fmla="*/ 5841519 w 7670763"/>
              <a:gd name="connsiteY87" fmla="*/ 5498094 h 6858441"/>
              <a:gd name="connsiteX88" fmla="*/ 5835061 w 7670763"/>
              <a:gd name="connsiteY88" fmla="*/ 5606562 h 6858441"/>
              <a:gd name="connsiteX89" fmla="*/ 5821266 w 7670763"/>
              <a:gd name="connsiteY89" fmla="*/ 5694043 h 6858441"/>
              <a:gd name="connsiteX90" fmla="*/ 5874424 w 7670763"/>
              <a:gd name="connsiteY90" fmla="*/ 5723078 h 6858441"/>
              <a:gd name="connsiteX91" fmla="*/ 6231720 w 7670763"/>
              <a:gd name="connsiteY91" fmla="*/ 6119222 h 6858441"/>
              <a:gd name="connsiteX92" fmla="*/ 5698429 w 7670763"/>
              <a:gd name="connsiteY92" fmla="*/ 6133054 h 6858441"/>
              <a:gd name="connsiteX93" fmla="*/ 5621146 w 7670763"/>
              <a:gd name="connsiteY93" fmla="*/ 6108209 h 6858441"/>
              <a:gd name="connsiteX94" fmla="*/ 5586102 w 7670763"/>
              <a:gd name="connsiteY94" fmla="*/ 6146557 h 6858441"/>
              <a:gd name="connsiteX95" fmla="*/ 5509673 w 7670763"/>
              <a:gd name="connsiteY95" fmla="*/ 6210474 h 6858441"/>
              <a:gd name="connsiteX96" fmla="*/ 4128763 w 7670763"/>
              <a:gd name="connsiteY96" fmla="*/ 5931607 h 6858441"/>
              <a:gd name="connsiteX97" fmla="*/ 4088361 w 7670763"/>
              <a:gd name="connsiteY97" fmla="*/ 5884057 h 6858441"/>
              <a:gd name="connsiteX98" fmla="*/ 4059948 w 7670763"/>
              <a:gd name="connsiteY98" fmla="*/ 5881520 h 6858441"/>
              <a:gd name="connsiteX99" fmla="*/ 3773295 w 7670763"/>
              <a:gd name="connsiteY99" fmla="*/ 5822226 h 6858441"/>
              <a:gd name="connsiteX100" fmla="*/ 3564540 w 7670763"/>
              <a:gd name="connsiteY100" fmla="*/ 5750706 h 6858441"/>
              <a:gd name="connsiteX101" fmla="*/ 2890090 w 7670763"/>
              <a:gd name="connsiteY101" fmla="*/ 6468903 h 6858441"/>
              <a:gd name="connsiteX102" fmla="*/ 2887996 w 7670763"/>
              <a:gd name="connsiteY102" fmla="*/ 6472205 h 6858441"/>
              <a:gd name="connsiteX103" fmla="*/ 2738798 w 7670763"/>
              <a:gd name="connsiteY103" fmla="*/ 6632797 h 6858441"/>
              <a:gd name="connsiteX104" fmla="*/ 2730660 w 7670763"/>
              <a:gd name="connsiteY104" fmla="*/ 6638672 h 6858441"/>
              <a:gd name="connsiteX105" fmla="*/ 2655587 w 7670763"/>
              <a:gd name="connsiteY105" fmla="*/ 6718614 h 6858441"/>
              <a:gd name="connsiteX106" fmla="*/ 2583914 w 7670763"/>
              <a:gd name="connsiteY106" fmla="*/ 6856311 h 6858441"/>
              <a:gd name="connsiteX107" fmla="*/ 2492675 w 7670763"/>
              <a:gd name="connsiteY107" fmla="*/ 6772660 h 6858441"/>
              <a:gd name="connsiteX108" fmla="*/ 2378411 w 7670763"/>
              <a:gd name="connsiteY108" fmla="*/ 6858441 h 6858441"/>
              <a:gd name="connsiteX109" fmla="*/ 2335165 w 7670763"/>
              <a:gd name="connsiteY109" fmla="*/ 6750746 h 6858441"/>
              <a:gd name="connsiteX110" fmla="*/ 2284695 w 7670763"/>
              <a:gd name="connsiteY110" fmla="*/ 6725600 h 6858441"/>
              <a:gd name="connsiteX111" fmla="*/ 2257837 w 7670763"/>
              <a:gd name="connsiteY111" fmla="*/ 6697357 h 6858441"/>
              <a:gd name="connsiteX112" fmla="*/ 2132622 w 7670763"/>
              <a:gd name="connsiteY112" fmla="*/ 6663013 h 6858441"/>
              <a:gd name="connsiteX113" fmla="*/ 2190045 w 7670763"/>
              <a:gd name="connsiteY113" fmla="*/ 6564967 h 6858441"/>
              <a:gd name="connsiteX114" fmla="*/ 2078361 w 7670763"/>
              <a:gd name="connsiteY114" fmla="*/ 6481869 h 6858441"/>
              <a:gd name="connsiteX115" fmla="*/ 2198971 w 7670763"/>
              <a:gd name="connsiteY115" fmla="*/ 6386509 h 6858441"/>
              <a:gd name="connsiteX116" fmla="*/ 2213784 w 7670763"/>
              <a:gd name="connsiteY116" fmla="*/ 6313236 h 6858441"/>
              <a:gd name="connsiteX117" fmla="*/ 2276259 w 7670763"/>
              <a:gd name="connsiteY117" fmla="*/ 6168628 h 6858441"/>
              <a:gd name="connsiteX118" fmla="*/ 2287883 w 7670763"/>
              <a:gd name="connsiteY118" fmla="*/ 6150295 h 6858441"/>
              <a:gd name="connsiteX119" fmla="*/ 2524421 w 7670763"/>
              <a:gd name="connsiteY119" fmla="*/ 5367486 h 6858441"/>
              <a:gd name="connsiteX120" fmla="*/ 2376077 w 7670763"/>
              <a:gd name="connsiteY120" fmla="*/ 5447944 h 6858441"/>
              <a:gd name="connsiteX121" fmla="*/ 1439419 w 7670763"/>
              <a:gd name="connsiteY121" fmla="*/ 5479631 h 6858441"/>
              <a:gd name="connsiteX122" fmla="*/ 823912 w 7670763"/>
              <a:gd name="connsiteY122" fmla="*/ 4380436 h 6858441"/>
              <a:gd name="connsiteX123" fmla="*/ 824542 w 7670763"/>
              <a:gd name="connsiteY123" fmla="*/ 4340854 h 6858441"/>
              <a:gd name="connsiteX124" fmla="*/ 785373 w 7670763"/>
              <a:gd name="connsiteY124" fmla="*/ 4328495 h 6858441"/>
              <a:gd name="connsiteX125" fmla="*/ 52120 w 7670763"/>
              <a:gd name="connsiteY125" fmla="*/ 3766419 h 6858441"/>
              <a:gd name="connsiteX126" fmla="*/ 0 w 7670763"/>
              <a:gd name="connsiteY126" fmla="*/ 3708742 h 685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7670763" h="6858441">
                <a:moveTo>
                  <a:pt x="2637359" y="6701907"/>
                </a:moveTo>
                <a:lnTo>
                  <a:pt x="2654195" y="6698941"/>
                </a:lnTo>
                <a:lnTo>
                  <a:pt x="2655127" y="6692681"/>
                </a:lnTo>
                <a:close/>
                <a:moveTo>
                  <a:pt x="0" y="2855602"/>
                </a:moveTo>
                <a:lnTo>
                  <a:pt x="52378" y="2889522"/>
                </a:lnTo>
                <a:cubicBezTo>
                  <a:pt x="203913" y="2993573"/>
                  <a:pt x="371430" y="3137642"/>
                  <a:pt x="534531" y="3310050"/>
                </a:cubicBezTo>
                <a:cubicBezTo>
                  <a:pt x="638917" y="3420391"/>
                  <a:pt x="731612" y="3531896"/>
                  <a:pt x="809855" y="3639053"/>
                </a:cubicBezTo>
                <a:lnTo>
                  <a:pt x="905772" y="3780682"/>
                </a:lnTo>
                <a:lnTo>
                  <a:pt x="908982" y="3765944"/>
                </a:lnTo>
                <a:cubicBezTo>
                  <a:pt x="940218" y="3661539"/>
                  <a:pt x="980167" y="3557046"/>
                  <a:pt x="1029103" y="3453823"/>
                </a:cubicBezTo>
                <a:cubicBezTo>
                  <a:pt x="1224849" y="3040925"/>
                  <a:pt x="1527329" y="2726505"/>
                  <a:pt x="1858139" y="2551936"/>
                </a:cubicBezTo>
                <a:lnTo>
                  <a:pt x="1872987" y="2544961"/>
                </a:lnTo>
                <a:lnTo>
                  <a:pt x="1870126" y="2509334"/>
                </a:lnTo>
                <a:cubicBezTo>
                  <a:pt x="1855410" y="2216289"/>
                  <a:pt x="1909215" y="1793142"/>
                  <a:pt x="2031391" y="1336121"/>
                </a:cubicBezTo>
                <a:cubicBezTo>
                  <a:pt x="2133208" y="955270"/>
                  <a:pt x="2264430" y="618499"/>
                  <a:pt x="2397349" y="374106"/>
                </a:cubicBezTo>
                <a:lnTo>
                  <a:pt x="2430711" y="316751"/>
                </a:lnTo>
                <a:lnTo>
                  <a:pt x="2587971" y="0"/>
                </a:lnTo>
                <a:lnTo>
                  <a:pt x="2905697" y="0"/>
                </a:lnTo>
                <a:lnTo>
                  <a:pt x="2912288" y="63824"/>
                </a:lnTo>
                <a:lnTo>
                  <a:pt x="2913995" y="66669"/>
                </a:lnTo>
                <a:cubicBezTo>
                  <a:pt x="3023279" y="295458"/>
                  <a:pt x="2989452" y="884923"/>
                  <a:pt x="2812973" y="1545065"/>
                </a:cubicBezTo>
                <a:cubicBezTo>
                  <a:pt x="2731521" y="1849746"/>
                  <a:pt x="2631249" y="2126215"/>
                  <a:pt x="2526342" y="2349746"/>
                </a:cubicBezTo>
                <a:lnTo>
                  <a:pt x="2500617" y="2399528"/>
                </a:lnTo>
                <a:lnTo>
                  <a:pt x="2617178" y="2412612"/>
                </a:lnTo>
                <a:cubicBezTo>
                  <a:pt x="2658328" y="2419923"/>
                  <a:pt x="2699000" y="2429904"/>
                  <a:pt x="2739044" y="2442636"/>
                </a:cubicBezTo>
                <a:lnTo>
                  <a:pt x="2814922" y="2472533"/>
                </a:lnTo>
                <a:lnTo>
                  <a:pt x="2953879" y="2485483"/>
                </a:lnTo>
                <a:cubicBezTo>
                  <a:pt x="3127537" y="2506924"/>
                  <a:pt x="3316143" y="2540423"/>
                  <a:pt x="3511657" y="2586132"/>
                </a:cubicBezTo>
                <a:cubicBezTo>
                  <a:pt x="3609413" y="2608986"/>
                  <a:pt x="3704269" y="2633811"/>
                  <a:pt x="3795332" y="2660144"/>
                </a:cubicBezTo>
                <a:lnTo>
                  <a:pt x="3987598" y="2721350"/>
                </a:lnTo>
                <a:lnTo>
                  <a:pt x="4216079" y="2710516"/>
                </a:lnTo>
                <a:cubicBezTo>
                  <a:pt x="4312087" y="2711994"/>
                  <a:pt x="4409559" y="2719544"/>
                  <a:pt x="4507895" y="2733537"/>
                </a:cubicBezTo>
                <a:cubicBezTo>
                  <a:pt x="4589842" y="2745199"/>
                  <a:pt x="4669964" y="2760988"/>
                  <a:pt x="4747989" y="2780604"/>
                </a:cubicBezTo>
                <a:lnTo>
                  <a:pt x="4826949" y="2804908"/>
                </a:lnTo>
                <a:lnTo>
                  <a:pt x="4986815" y="2798572"/>
                </a:lnTo>
                <a:cubicBezTo>
                  <a:pt x="5071481" y="2796558"/>
                  <a:pt x="5159136" y="2795798"/>
                  <a:pt x="5248907" y="2796416"/>
                </a:cubicBezTo>
                <a:cubicBezTo>
                  <a:pt x="5428447" y="2797652"/>
                  <a:pt x="5599451" y="2804284"/>
                  <a:pt x="5754955" y="2815218"/>
                </a:cubicBezTo>
                <a:lnTo>
                  <a:pt x="5974163" y="2834574"/>
                </a:lnTo>
                <a:lnTo>
                  <a:pt x="6031864" y="2445756"/>
                </a:lnTo>
                <a:lnTo>
                  <a:pt x="5232103" y="2557772"/>
                </a:lnTo>
                <a:lnTo>
                  <a:pt x="5217643" y="2454540"/>
                </a:lnTo>
                <a:lnTo>
                  <a:pt x="5192990" y="2455694"/>
                </a:lnTo>
                <a:lnTo>
                  <a:pt x="5156575" y="1678223"/>
                </a:lnTo>
                <a:lnTo>
                  <a:pt x="4120745" y="1549638"/>
                </a:lnTo>
                <a:lnTo>
                  <a:pt x="4124481" y="1519540"/>
                </a:lnTo>
                <a:lnTo>
                  <a:pt x="4042636" y="1534019"/>
                </a:lnTo>
                <a:lnTo>
                  <a:pt x="3986915" y="1219064"/>
                </a:lnTo>
                <a:lnTo>
                  <a:pt x="3964099" y="1218394"/>
                </a:lnTo>
                <a:lnTo>
                  <a:pt x="3967328" y="1108345"/>
                </a:lnTo>
                <a:lnTo>
                  <a:pt x="3917466" y="826507"/>
                </a:lnTo>
                <a:lnTo>
                  <a:pt x="3876770" y="831075"/>
                </a:lnTo>
                <a:lnTo>
                  <a:pt x="3783482" y="0"/>
                </a:lnTo>
                <a:lnTo>
                  <a:pt x="5198505" y="0"/>
                </a:lnTo>
                <a:lnTo>
                  <a:pt x="5161720" y="1253539"/>
                </a:lnTo>
                <a:lnTo>
                  <a:pt x="5144085" y="1253022"/>
                </a:lnTo>
                <a:lnTo>
                  <a:pt x="5155317" y="1316498"/>
                </a:lnTo>
                <a:lnTo>
                  <a:pt x="5628390" y="1375224"/>
                </a:lnTo>
                <a:lnTo>
                  <a:pt x="5627132" y="1385372"/>
                </a:lnTo>
                <a:lnTo>
                  <a:pt x="5628951" y="1385286"/>
                </a:lnTo>
                <a:lnTo>
                  <a:pt x="5666813" y="2193616"/>
                </a:lnTo>
                <a:lnTo>
                  <a:pt x="6056785" y="2138995"/>
                </a:lnTo>
                <a:lnTo>
                  <a:pt x="6055270" y="2136468"/>
                </a:lnTo>
                <a:lnTo>
                  <a:pt x="6073903" y="2136598"/>
                </a:lnTo>
                <a:lnTo>
                  <a:pt x="6227925" y="2115025"/>
                </a:lnTo>
                <a:lnTo>
                  <a:pt x="6231097" y="2137683"/>
                </a:lnTo>
                <a:lnTo>
                  <a:pt x="6436679" y="2139103"/>
                </a:lnTo>
                <a:lnTo>
                  <a:pt x="6320751" y="2579294"/>
                </a:lnTo>
                <a:lnTo>
                  <a:pt x="6318201" y="2575043"/>
                </a:lnTo>
                <a:lnTo>
                  <a:pt x="6283142" y="2811293"/>
                </a:lnTo>
                <a:lnTo>
                  <a:pt x="6750220" y="2773863"/>
                </a:lnTo>
                <a:lnTo>
                  <a:pt x="6564801" y="3172761"/>
                </a:lnTo>
                <a:lnTo>
                  <a:pt x="6611129" y="3187396"/>
                </a:lnTo>
                <a:cubicBezTo>
                  <a:pt x="6871752" y="3294717"/>
                  <a:pt x="7055561" y="3477280"/>
                  <a:pt x="7100781" y="3709642"/>
                </a:cubicBezTo>
                <a:lnTo>
                  <a:pt x="7101532" y="3717782"/>
                </a:lnTo>
                <a:lnTo>
                  <a:pt x="7124735" y="3724818"/>
                </a:lnTo>
                <a:cubicBezTo>
                  <a:pt x="7467574" y="3842501"/>
                  <a:pt x="7701788" y="4020332"/>
                  <a:pt x="7667422" y="4149916"/>
                </a:cubicBezTo>
                <a:cubicBezTo>
                  <a:pt x="7633056" y="4279500"/>
                  <a:pt x="7341499" y="4317900"/>
                  <a:pt x="6985397" y="4250224"/>
                </a:cubicBezTo>
                <a:lnTo>
                  <a:pt x="6957321" y="4243829"/>
                </a:lnTo>
                <a:lnTo>
                  <a:pt x="6941351" y="4267393"/>
                </a:lnTo>
                <a:cubicBezTo>
                  <a:pt x="6860594" y="4370964"/>
                  <a:pt x="6753672" y="4466652"/>
                  <a:pt x="6626277" y="4548884"/>
                </a:cubicBezTo>
                <a:lnTo>
                  <a:pt x="6590819" y="4568652"/>
                </a:lnTo>
                <a:lnTo>
                  <a:pt x="6514450" y="4638827"/>
                </a:lnTo>
                <a:cubicBezTo>
                  <a:pt x="6396733" y="4740085"/>
                  <a:pt x="6247112" y="4849825"/>
                  <a:pt x="6078253" y="4955485"/>
                </a:cubicBezTo>
                <a:lnTo>
                  <a:pt x="6061854" y="4965236"/>
                </a:lnTo>
                <a:lnTo>
                  <a:pt x="6026356" y="5042420"/>
                </a:lnTo>
                <a:cubicBezTo>
                  <a:pt x="5975470" y="5133913"/>
                  <a:pt x="5914176" y="5219789"/>
                  <a:pt x="5843830" y="5299209"/>
                </a:cubicBezTo>
                <a:lnTo>
                  <a:pt x="5827599" y="5315737"/>
                </a:lnTo>
                <a:lnTo>
                  <a:pt x="5841519" y="5498094"/>
                </a:lnTo>
                <a:cubicBezTo>
                  <a:pt x="5841038" y="5534813"/>
                  <a:pt x="5838887" y="5571014"/>
                  <a:pt x="5835061" y="5606562"/>
                </a:cubicBezTo>
                <a:lnTo>
                  <a:pt x="5821266" y="5694043"/>
                </a:lnTo>
                <a:lnTo>
                  <a:pt x="5874424" y="5723078"/>
                </a:lnTo>
                <a:cubicBezTo>
                  <a:pt x="6121607" y="5869184"/>
                  <a:pt x="6271279" y="6027071"/>
                  <a:pt x="6231720" y="6119222"/>
                </a:cubicBezTo>
                <a:cubicBezTo>
                  <a:pt x="6192162" y="6211372"/>
                  <a:pt x="5974608" y="6211615"/>
                  <a:pt x="5698429" y="6133054"/>
                </a:cubicBezTo>
                <a:lnTo>
                  <a:pt x="5621146" y="6108209"/>
                </a:lnTo>
                <a:lnTo>
                  <a:pt x="5586102" y="6146557"/>
                </a:lnTo>
                <a:cubicBezTo>
                  <a:pt x="5562285" y="6169377"/>
                  <a:pt x="5536809" y="6190728"/>
                  <a:pt x="5509673" y="6210474"/>
                </a:cubicBezTo>
                <a:cubicBezTo>
                  <a:pt x="5129772" y="6486919"/>
                  <a:pt x="4550620" y="6357253"/>
                  <a:pt x="4128763" y="5931607"/>
                </a:cubicBezTo>
                <a:lnTo>
                  <a:pt x="4088361" y="5884057"/>
                </a:lnTo>
                <a:lnTo>
                  <a:pt x="4059948" y="5881520"/>
                </a:lnTo>
                <a:cubicBezTo>
                  <a:pt x="3961613" y="5867526"/>
                  <a:pt x="3865902" y="5847588"/>
                  <a:pt x="3773295" y="5822226"/>
                </a:cubicBezTo>
                <a:lnTo>
                  <a:pt x="3564540" y="5750706"/>
                </a:lnTo>
                <a:lnTo>
                  <a:pt x="2890090" y="6468903"/>
                </a:lnTo>
                <a:lnTo>
                  <a:pt x="2887996" y="6472205"/>
                </a:lnTo>
                <a:cubicBezTo>
                  <a:pt x="2842757" y="6534728"/>
                  <a:pt x="2791946" y="6588713"/>
                  <a:pt x="2738798" y="6632797"/>
                </a:cubicBezTo>
                <a:lnTo>
                  <a:pt x="2730660" y="6638672"/>
                </a:lnTo>
                <a:lnTo>
                  <a:pt x="2655587" y="6718614"/>
                </a:lnTo>
                <a:lnTo>
                  <a:pt x="2583914" y="6856311"/>
                </a:lnTo>
                <a:lnTo>
                  <a:pt x="2492675" y="6772660"/>
                </a:lnTo>
                <a:lnTo>
                  <a:pt x="2378411" y="6858441"/>
                </a:lnTo>
                <a:lnTo>
                  <a:pt x="2335165" y="6750746"/>
                </a:lnTo>
                <a:lnTo>
                  <a:pt x="2284695" y="6725600"/>
                </a:lnTo>
                <a:lnTo>
                  <a:pt x="2257837" y="6697357"/>
                </a:lnTo>
                <a:lnTo>
                  <a:pt x="2132622" y="6663013"/>
                </a:lnTo>
                <a:lnTo>
                  <a:pt x="2190045" y="6564967"/>
                </a:lnTo>
                <a:lnTo>
                  <a:pt x="2078361" y="6481869"/>
                </a:lnTo>
                <a:lnTo>
                  <a:pt x="2198971" y="6386509"/>
                </a:lnTo>
                <a:lnTo>
                  <a:pt x="2213784" y="6313236"/>
                </a:lnTo>
                <a:cubicBezTo>
                  <a:pt x="2228909" y="6265526"/>
                  <a:pt x="2249773" y="6216832"/>
                  <a:pt x="2276259" y="6168628"/>
                </a:cubicBezTo>
                <a:lnTo>
                  <a:pt x="2287883" y="6150295"/>
                </a:lnTo>
                <a:lnTo>
                  <a:pt x="2524421" y="5367486"/>
                </a:lnTo>
                <a:lnTo>
                  <a:pt x="2376077" y="5447944"/>
                </a:lnTo>
                <a:cubicBezTo>
                  <a:pt x="2062912" y="5595061"/>
                  <a:pt x="1729155" y="5616988"/>
                  <a:pt x="1439419" y="5479631"/>
                </a:cubicBezTo>
                <a:cubicBezTo>
                  <a:pt x="1053105" y="5296487"/>
                  <a:pt x="836476" y="4873517"/>
                  <a:pt x="823912" y="4380436"/>
                </a:cubicBezTo>
                <a:lnTo>
                  <a:pt x="824542" y="4340854"/>
                </a:lnTo>
                <a:lnTo>
                  <a:pt x="785373" y="4328495"/>
                </a:lnTo>
                <a:cubicBezTo>
                  <a:pt x="585349" y="4245577"/>
                  <a:pt x="313083" y="4042274"/>
                  <a:pt x="52120" y="3766419"/>
                </a:cubicBezTo>
                <a:lnTo>
                  <a:pt x="0" y="3708742"/>
                </a:lnTo>
                <a:close/>
              </a:path>
            </a:pathLst>
          </a:custGeom>
          <a:ln w="12700">
            <a:solidFill>
              <a:schemeClr val="accent5">
                <a:lumMod val="75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92D02AF-8473-B0C2-5F67-F3AAA41AC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1" y="0"/>
            <a:ext cx="8047395" cy="6858000"/>
          </a:xfrm>
          <a:prstGeom prst="rect">
            <a:avLst/>
          </a:prstGeom>
        </p:spPr>
      </p:pic>
      <p:pic>
        <p:nvPicPr>
          <p:cNvPr id="6" name="Image 5" descr="Joshua Dunlop - Age, Family, Bio | Famous Birthdays">
            <a:extLst>
              <a:ext uri="{FF2B5EF4-FFF2-40B4-BE49-F238E27FC236}">
                <a16:creationId xmlns:a16="http://schemas.microsoft.com/office/drawing/2014/main" id="{20D6419C-7CEE-1676-F646-FA9FF92C7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" r="3556" b="7111"/>
          <a:stretch>
            <a:fillRect/>
          </a:stretch>
        </p:blipFill>
        <p:spPr bwMode="auto">
          <a:xfrm>
            <a:off x="8902700" y="3930650"/>
            <a:ext cx="2654300" cy="2654300"/>
          </a:xfrm>
          <a:custGeom>
            <a:avLst/>
            <a:gdLst>
              <a:gd name="connsiteX0" fmla="*/ 1327150 w 2654300"/>
              <a:gd name="connsiteY0" fmla="*/ 0 h 2654300"/>
              <a:gd name="connsiteX1" fmla="*/ 2654300 w 2654300"/>
              <a:gd name="connsiteY1" fmla="*/ 1327150 h 2654300"/>
              <a:gd name="connsiteX2" fmla="*/ 1327150 w 2654300"/>
              <a:gd name="connsiteY2" fmla="*/ 2654300 h 2654300"/>
              <a:gd name="connsiteX3" fmla="*/ 0 w 2654300"/>
              <a:gd name="connsiteY3" fmla="*/ 1327150 h 2654300"/>
              <a:gd name="connsiteX4" fmla="*/ 1327150 w 2654300"/>
              <a:gd name="connsiteY4" fmla="*/ 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4300" h="2654300">
                <a:moveTo>
                  <a:pt x="1327150" y="0"/>
                </a:moveTo>
                <a:cubicBezTo>
                  <a:pt x="2060115" y="0"/>
                  <a:pt x="2654300" y="594185"/>
                  <a:pt x="2654300" y="1327150"/>
                </a:cubicBezTo>
                <a:cubicBezTo>
                  <a:pt x="2654300" y="2060115"/>
                  <a:pt x="2060115" y="2654300"/>
                  <a:pt x="1327150" y="2654300"/>
                </a:cubicBezTo>
                <a:cubicBezTo>
                  <a:pt x="594185" y="2654300"/>
                  <a:pt x="0" y="2060115"/>
                  <a:pt x="0" y="1327150"/>
                </a:cubicBezTo>
                <a:cubicBezTo>
                  <a:pt x="0" y="594185"/>
                  <a:pt x="594185" y="0"/>
                  <a:pt x="1327150" y="0"/>
                </a:cubicBezTo>
                <a:close/>
              </a:path>
            </a:pathLst>
          </a:custGeom>
          <a:noFill/>
          <a:ln w="127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0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B687279-48F4-789C-01A1-2CDCE1DECC3C}"/>
              </a:ext>
            </a:extLst>
          </p:cNvPr>
          <p:cNvSpPr/>
          <p:nvPr/>
        </p:nvSpPr>
        <p:spPr>
          <a:xfrm>
            <a:off x="-76200" y="-126771"/>
            <a:ext cx="12344399" cy="7260419"/>
          </a:xfrm>
          <a:prstGeom prst="rect">
            <a:avLst/>
          </a:prstGeom>
          <a:gradFill flip="none" rotWithShape="1">
            <a:gsLst>
              <a:gs pos="39000">
                <a:schemeClr val="accent1">
                  <a:alpha val="95000"/>
                  <a:lumMod val="100000"/>
                </a:schemeClr>
              </a:gs>
              <a:gs pos="82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Zoom de section 27">
                <a:extLst>
                  <a:ext uri="{FF2B5EF4-FFF2-40B4-BE49-F238E27FC236}">
                    <a16:creationId xmlns:a16="http://schemas.microsoft.com/office/drawing/2014/main" id="{01B0AD5C-A824-45CE-B54D-57E91255F9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5180387"/>
                  </p:ext>
                </p:extLst>
              </p:nvPr>
            </p:nvGraphicFramePr>
            <p:xfrm rot="1749485">
              <a:off x="1021082" y="2499806"/>
              <a:ext cx="5120000" cy="2880000"/>
            </p:xfrm>
            <a:graphic>
              <a:graphicData uri="http://schemas.microsoft.com/office/powerpoint/2016/sectionzoom">
                <psez:sectionZm>
                  <psez:sectionZmObj sectionId="{BA93FDB5-3C22-4E48-AF45-429461E55006}">
                    <psez:zmPr id="{0796010F-2141-4C97-96DF-7B35B22D57C2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1749485">
                          <a:off x="0" y="0"/>
                          <a:ext cx="5120000" cy="28800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Zoom de section 2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01B0AD5C-A824-45CE-B54D-57E91255F9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749485">
                <a:off x="1021082" y="2499806"/>
                <a:ext cx="5120000" cy="28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Zoom de section 29">
                <a:extLst>
                  <a:ext uri="{FF2B5EF4-FFF2-40B4-BE49-F238E27FC236}">
                    <a16:creationId xmlns:a16="http://schemas.microsoft.com/office/drawing/2014/main" id="{BF6B800D-3D44-E7EF-94A5-FCC525E9AE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7282163"/>
                  </p:ext>
                </p:extLst>
              </p:nvPr>
            </p:nvGraphicFramePr>
            <p:xfrm rot="20253162">
              <a:off x="6658073" y="3072075"/>
              <a:ext cx="5120000" cy="2880000"/>
            </p:xfrm>
            <a:graphic>
              <a:graphicData uri="http://schemas.microsoft.com/office/powerpoint/2016/sectionzoom">
                <psez:sectionZm>
                  <psez:sectionZmObj sectionId="{9AD5751A-83D2-45CF-AC51-2F7A3B5F99E7}">
                    <psez:zmPr id="{FE469FF3-0805-47B3-B26A-3192B9DCD321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rot="20253162">
                          <a:off x="0" y="0"/>
                          <a:ext cx="5120000" cy="28800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Zoom de section 2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BF6B800D-3D44-E7EF-94A5-FCC525E9AE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253162">
                <a:off x="6658073" y="3072075"/>
                <a:ext cx="5120000" cy="2880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87F21364-FC40-4CAA-9652-B58EE8F78024}"/>
              </a:ext>
            </a:extLst>
          </p:cNvPr>
          <p:cNvSpPr txBox="1"/>
          <p:nvPr/>
        </p:nvSpPr>
        <p:spPr>
          <a:xfrm>
            <a:off x="510646" y="332683"/>
            <a:ext cx="512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spc="600" dirty="0"/>
              <a:t>Étapes de travail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0F67D1-6EF3-0558-1354-AFEDE0D6842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-3619341" y="4098127"/>
            <a:ext cx="2122064" cy="73360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D179668-92C5-A25D-0333-A8E9E786C48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6390" flipH="1" flipV="1">
            <a:off x="-3849042" y="1581062"/>
            <a:ext cx="2444337" cy="845014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Zoom de section 11">
                <a:extLst>
                  <a:ext uri="{FF2B5EF4-FFF2-40B4-BE49-F238E27FC236}">
                    <a16:creationId xmlns:a16="http://schemas.microsoft.com/office/drawing/2014/main" id="{A6CD0249-1EFA-98E3-5BD8-7D84EDA16B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029962"/>
                  </p:ext>
                </p:extLst>
              </p:nvPr>
            </p:nvGraphicFramePr>
            <p:xfrm>
              <a:off x="4488121" y="132736"/>
              <a:ext cx="5120000" cy="2880000"/>
            </p:xfrm>
            <a:graphic>
              <a:graphicData uri="http://schemas.microsoft.com/office/powerpoint/2016/sectionzoom">
                <psez:sectionZm>
                  <psez:sectionZmObj sectionId="{40A0BA3D-3FC4-4B52-A773-EADC354AD0A6}">
                    <psez:zmPr id="{E4BF7AE6-49C9-4551-9A2B-E3632CD22382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20000" cy="28800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Zoom de section 11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A6CD0249-1EFA-98E3-5BD8-7D84EDA16B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8121" y="132736"/>
                <a:ext cx="5120000" cy="288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5777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581EF7B-879F-5761-B941-A4F06838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que 2">
            <a:extLst>
              <a:ext uri="{FF2B5EF4-FFF2-40B4-BE49-F238E27FC236}">
                <a16:creationId xmlns:a16="http://schemas.microsoft.com/office/drawing/2014/main" id="{590EC4AD-A08D-25F9-6082-CB019EEEA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89187" y="257439"/>
            <a:ext cx="6813628" cy="634312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3F82BED-BAE4-F986-0D3F-C16EE7477078}"/>
              </a:ext>
            </a:extLst>
          </p:cNvPr>
          <p:cNvSpPr txBox="1"/>
          <p:nvPr/>
        </p:nvSpPr>
        <p:spPr>
          <a:xfrm>
            <a:off x="3640667" y="2767281"/>
            <a:ext cx="49106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300" dirty="0">
                <a:latin typeface="+mj-lt"/>
              </a:rPr>
              <a:t>Moi</a:t>
            </a:r>
          </a:p>
        </p:txBody>
      </p:sp>
    </p:spTree>
    <p:extLst>
      <p:ext uri="{BB962C8B-B14F-4D97-AF65-F5344CB8AC3E}">
        <p14:creationId xmlns:p14="http://schemas.microsoft.com/office/powerpoint/2010/main" val="1011498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744219C-4BB6-093B-D1BB-E4460C8A2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C7022D-9B71-99A2-7607-8D5F43708A1E}"/>
              </a:ext>
            </a:extLst>
          </p:cNvPr>
          <p:cNvSpPr/>
          <p:nvPr/>
        </p:nvSpPr>
        <p:spPr>
          <a:xfrm>
            <a:off x="-76200" y="-126771"/>
            <a:ext cx="12344399" cy="7260419"/>
          </a:xfrm>
          <a:prstGeom prst="rect">
            <a:avLst/>
          </a:prstGeom>
          <a:gradFill flip="none" rotWithShape="1">
            <a:gsLst>
              <a:gs pos="39000">
                <a:schemeClr val="accent1">
                  <a:alpha val="95000"/>
                  <a:lumMod val="100000"/>
                </a:schemeClr>
              </a:gs>
              <a:gs pos="82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63E7BD8-E87C-878E-E986-626D310EC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4320495"/>
            <a:ext cx="9144000" cy="1655762"/>
          </a:xfrm>
        </p:spPr>
        <p:txBody>
          <a:bodyPr/>
          <a:lstStyle/>
          <a:p>
            <a:r>
              <a:rPr lang="fr-FR" spc="300" dirty="0"/>
              <a:t>Choix objectifs et subjectifs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2900CD4-EBF3-B245-6201-EA45C93E2AF9}"/>
              </a:ext>
            </a:extLst>
          </p:cNvPr>
          <p:cNvSpPr txBox="1"/>
          <p:nvPr/>
        </p:nvSpPr>
        <p:spPr>
          <a:xfrm>
            <a:off x="889001" y="1580212"/>
            <a:ext cx="1041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0" spc="300" dirty="0">
                <a:latin typeface="+mj-lt"/>
              </a:rPr>
              <a:t>Recherche de traductions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ED99A83-0ED2-F042-B2F7-021230970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625967" y="-4690684"/>
            <a:ext cx="17443936" cy="162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7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okémon_Pikachu">
      <a:dk1>
        <a:srgbClr val="8C6542"/>
      </a:dk1>
      <a:lt1>
        <a:srgbClr val="F7E5B1"/>
      </a:lt1>
      <a:dk2>
        <a:srgbClr val="0D0D0D"/>
      </a:dk2>
      <a:lt2>
        <a:srgbClr val="F7E5B1"/>
      </a:lt2>
      <a:accent1>
        <a:srgbClr val="F2D57E"/>
      </a:accent1>
      <a:accent2>
        <a:srgbClr val="D96055"/>
      </a:accent2>
      <a:accent3>
        <a:srgbClr val="8C6542"/>
      </a:accent3>
      <a:accent4>
        <a:srgbClr val="D9B36C"/>
      </a:accent4>
      <a:accent5>
        <a:srgbClr val="D96055"/>
      </a:accent5>
      <a:accent6>
        <a:srgbClr val="FFFFFF"/>
      </a:accent6>
      <a:hlink>
        <a:srgbClr val="0563C1"/>
      </a:hlink>
      <a:folHlink>
        <a:srgbClr val="954F72"/>
      </a:folHlink>
    </a:clrScheme>
    <a:fontScheme name="Personnalisé 1">
      <a:majorFont>
        <a:latin typeface="Pokemon Hollow"/>
        <a:ea typeface=""/>
        <a:cs typeface=""/>
      </a:majorFont>
      <a:minorFont>
        <a:latin typeface="Pokemon Soli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1360</Words>
  <Application>Microsoft Office PowerPoint</Application>
  <PresentationFormat>Grand écran</PresentationFormat>
  <Paragraphs>472</Paragraphs>
  <Slides>28</Slides>
  <Notes>20</Notes>
  <HiddenSlides>23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4" baseType="lpstr">
      <vt:lpstr>Agency FB</vt:lpstr>
      <vt:lpstr>Arial</vt:lpstr>
      <vt:lpstr>Calibri</vt:lpstr>
      <vt:lpstr>Pokemon Hollow</vt:lpstr>
      <vt:lpstr>Pokemon Solid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Pokémon Pokémon</dc:title>
  <dc:creator>Le Berrigot Juliette</dc:creator>
  <cp:lastModifiedBy>Le Berrigot Juliette</cp:lastModifiedBy>
  <cp:revision>88</cp:revision>
  <dcterms:created xsi:type="dcterms:W3CDTF">2024-03-03T10:52:28Z</dcterms:created>
  <dcterms:modified xsi:type="dcterms:W3CDTF">2024-03-08T00:02:26Z</dcterms:modified>
</cp:coreProperties>
</file>